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502" r:id="rId2"/>
    <p:sldId id="504" r:id="rId3"/>
    <p:sldId id="507" r:id="rId4"/>
    <p:sldId id="505" r:id="rId5"/>
    <p:sldId id="506" r:id="rId6"/>
    <p:sldId id="503" r:id="rId7"/>
    <p:sldId id="508" r:id="rId8"/>
    <p:sldId id="473" r:id="rId9"/>
    <p:sldId id="491" r:id="rId10"/>
    <p:sldId id="493" r:id="rId11"/>
    <p:sldId id="476" r:id="rId12"/>
    <p:sldId id="525" r:id="rId13"/>
    <p:sldId id="523" r:id="rId14"/>
    <p:sldId id="510" r:id="rId15"/>
    <p:sldId id="500" r:id="rId16"/>
    <p:sldId id="511" r:id="rId17"/>
    <p:sldId id="513" r:id="rId18"/>
    <p:sldId id="514" r:id="rId19"/>
    <p:sldId id="515" r:id="rId20"/>
    <p:sldId id="516" r:id="rId21"/>
    <p:sldId id="517" r:id="rId22"/>
    <p:sldId id="518" r:id="rId23"/>
    <p:sldId id="512" r:id="rId24"/>
    <p:sldId id="522" r:id="rId25"/>
    <p:sldId id="526" r:id="rId26"/>
    <p:sldId id="524" r:id="rId27"/>
    <p:sldId id="520" r:id="rId28"/>
    <p:sldId id="519" r:id="rId29"/>
    <p:sldId id="521" r:id="rId30"/>
  </p:sldIdLst>
  <p:sldSz cx="9144000" cy="6858000" type="screen4x3"/>
  <p:notesSz cx="6797675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CCFF99"/>
    <a:srgbClr val="FFCCFF"/>
    <a:srgbClr val="99FF99"/>
    <a:srgbClr val="FFFF99"/>
    <a:srgbClr val="FF99FF"/>
    <a:srgbClr val="00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8" autoAdjust="0"/>
    <p:restoredTop sz="78537" autoAdjust="0"/>
  </p:normalViewPr>
  <p:slideViewPr>
    <p:cSldViewPr>
      <p:cViewPr varScale="1">
        <p:scale>
          <a:sx n="56" d="100"/>
          <a:sy n="56" d="100"/>
        </p:scale>
        <p:origin x="-17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C4B3E7-49AE-41F6-A239-BDB0CBC269D7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43C1C58-6583-4659-98CA-48B83608CC14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Низкая частота тяжелых исходов</a:t>
          </a:r>
          <a:endParaRPr lang="ru-RU" b="1" i="1" dirty="0">
            <a:solidFill>
              <a:schemeClr val="bg1"/>
            </a:solidFill>
          </a:endParaRPr>
        </a:p>
      </dgm:t>
    </dgm:pt>
    <dgm:pt modelId="{7BBFDC72-E247-4F74-A2C6-215E7E078542}" type="parTrans" cxnId="{F4BBE9CC-56B3-4EEA-8AA9-E33ED299AD7F}">
      <dgm:prSet/>
      <dgm:spPr/>
      <dgm:t>
        <a:bodyPr/>
        <a:lstStyle/>
        <a:p>
          <a:endParaRPr lang="ru-RU"/>
        </a:p>
      </dgm:t>
    </dgm:pt>
    <dgm:pt modelId="{7D83B944-2FB9-450D-93E2-366AF1695650}" type="sibTrans" cxnId="{F4BBE9CC-56B3-4EEA-8AA9-E33ED299AD7F}">
      <dgm:prSet/>
      <dgm:spPr/>
      <dgm:t>
        <a:bodyPr/>
        <a:lstStyle/>
        <a:p>
          <a:endParaRPr lang="ru-RU"/>
        </a:p>
      </dgm:t>
    </dgm:pt>
    <dgm:pt modelId="{DF781265-F77D-450D-BCF1-8652045B24AA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Отсутствие настороженности у медицинских работников</a:t>
          </a:r>
          <a:endParaRPr lang="ru-RU" b="1" i="1" dirty="0">
            <a:solidFill>
              <a:schemeClr val="bg1"/>
            </a:solidFill>
          </a:endParaRPr>
        </a:p>
      </dgm:t>
    </dgm:pt>
    <dgm:pt modelId="{B9C7E6CA-A575-457D-A5D8-157671172C2B}" type="parTrans" cxnId="{1D911D5B-800C-4593-96F0-B04B2B250834}">
      <dgm:prSet/>
      <dgm:spPr/>
      <dgm:t>
        <a:bodyPr/>
        <a:lstStyle/>
        <a:p>
          <a:endParaRPr lang="ru-RU"/>
        </a:p>
      </dgm:t>
    </dgm:pt>
    <dgm:pt modelId="{87EA6BB4-FC5D-4035-A39D-2EE5C098340A}" type="sibTrans" cxnId="{1D911D5B-800C-4593-96F0-B04B2B250834}">
      <dgm:prSet/>
      <dgm:spPr/>
      <dgm:t>
        <a:bodyPr/>
        <a:lstStyle/>
        <a:p>
          <a:endParaRPr lang="ru-RU"/>
        </a:p>
      </dgm:t>
    </dgm:pt>
    <dgm:pt modelId="{0639B539-3695-4A24-A038-51FBA4600ED9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Продолжение практики ошибок и дефектов</a:t>
          </a:r>
          <a:endParaRPr lang="ru-RU" b="1" i="1" dirty="0">
            <a:solidFill>
              <a:schemeClr val="bg1"/>
            </a:solidFill>
          </a:endParaRPr>
        </a:p>
      </dgm:t>
    </dgm:pt>
    <dgm:pt modelId="{87C04AB9-757B-4CAC-9B83-4355929C6C57}" type="parTrans" cxnId="{E16E6DB1-19EF-424C-AE4B-F39BC8D8DF48}">
      <dgm:prSet/>
      <dgm:spPr/>
      <dgm:t>
        <a:bodyPr/>
        <a:lstStyle/>
        <a:p>
          <a:endParaRPr lang="ru-RU"/>
        </a:p>
      </dgm:t>
    </dgm:pt>
    <dgm:pt modelId="{0808F562-4FCC-4B85-83EC-20B0D7679A13}" type="sibTrans" cxnId="{E16E6DB1-19EF-424C-AE4B-F39BC8D8DF48}">
      <dgm:prSet/>
      <dgm:spPr/>
      <dgm:t>
        <a:bodyPr/>
        <a:lstStyle/>
        <a:p>
          <a:endParaRPr lang="ru-RU"/>
        </a:p>
      </dgm:t>
    </dgm:pt>
    <dgm:pt modelId="{70459091-C1A3-4321-91AF-5EC63CB79C82}" type="pres">
      <dgm:prSet presAssocID="{86C4B3E7-49AE-41F6-A239-BDB0CBC269D7}" presName="Name0" presStyleCnt="0">
        <dgm:presLayoutVars>
          <dgm:dir/>
          <dgm:resizeHandles val="exact"/>
        </dgm:presLayoutVars>
      </dgm:prSet>
      <dgm:spPr/>
    </dgm:pt>
    <dgm:pt modelId="{F4A5777E-872C-4359-99E0-1A91B838E56B}" type="pres">
      <dgm:prSet presAssocID="{243C1C58-6583-4659-98CA-48B83608CC1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B605A-7B37-4E6E-8E5C-FCE324B51E4D}" type="pres">
      <dgm:prSet presAssocID="{7D83B944-2FB9-450D-93E2-366AF1695650}" presName="sibTrans" presStyleLbl="sibTrans2D1" presStyleIdx="0" presStyleCnt="2"/>
      <dgm:spPr/>
      <dgm:t>
        <a:bodyPr/>
        <a:lstStyle/>
        <a:p>
          <a:endParaRPr lang="ru-RU"/>
        </a:p>
      </dgm:t>
    </dgm:pt>
    <dgm:pt modelId="{A51B9B74-6734-488E-8E82-5C237F22C71B}" type="pres">
      <dgm:prSet presAssocID="{7D83B944-2FB9-450D-93E2-366AF1695650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FFB107DB-34B0-48EB-B451-45C8B52868F1}" type="pres">
      <dgm:prSet presAssocID="{DF781265-F77D-450D-BCF1-8652045B24A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FC547-4BC7-40E2-A6E9-89B36FE7DCFD}" type="pres">
      <dgm:prSet presAssocID="{87EA6BB4-FC5D-4035-A39D-2EE5C098340A}" presName="sibTrans" presStyleLbl="sibTrans2D1" presStyleIdx="1" presStyleCnt="2"/>
      <dgm:spPr/>
      <dgm:t>
        <a:bodyPr/>
        <a:lstStyle/>
        <a:p>
          <a:endParaRPr lang="ru-RU"/>
        </a:p>
      </dgm:t>
    </dgm:pt>
    <dgm:pt modelId="{D1497F2F-C5C4-4271-9678-F532B24017BB}" type="pres">
      <dgm:prSet presAssocID="{87EA6BB4-FC5D-4035-A39D-2EE5C098340A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A82902F-93D5-4A85-93EF-1FC4973714C5}" type="pres">
      <dgm:prSet presAssocID="{0639B539-3695-4A24-A038-51FBA4600ED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6E6DB1-19EF-424C-AE4B-F39BC8D8DF48}" srcId="{86C4B3E7-49AE-41F6-A239-BDB0CBC269D7}" destId="{0639B539-3695-4A24-A038-51FBA4600ED9}" srcOrd="2" destOrd="0" parTransId="{87C04AB9-757B-4CAC-9B83-4355929C6C57}" sibTransId="{0808F562-4FCC-4B85-83EC-20B0D7679A13}"/>
    <dgm:cxn modelId="{60A16141-6896-4CBA-B8E7-11A1FCA4E76A}" type="presOf" srcId="{DF781265-F77D-450D-BCF1-8652045B24AA}" destId="{FFB107DB-34B0-48EB-B451-45C8B52868F1}" srcOrd="0" destOrd="0" presId="urn:microsoft.com/office/officeart/2005/8/layout/process1"/>
    <dgm:cxn modelId="{28522A9D-D417-46F7-87B1-7C9519B09992}" type="presOf" srcId="{243C1C58-6583-4659-98CA-48B83608CC14}" destId="{F4A5777E-872C-4359-99E0-1A91B838E56B}" srcOrd="0" destOrd="0" presId="urn:microsoft.com/office/officeart/2005/8/layout/process1"/>
    <dgm:cxn modelId="{2D430B5D-263B-442E-8BBA-2EB0535CF67C}" type="presOf" srcId="{87EA6BB4-FC5D-4035-A39D-2EE5C098340A}" destId="{D1497F2F-C5C4-4271-9678-F532B24017BB}" srcOrd="1" destOrd="0" presId="urn:microsoft.com/office/officeart/2005/8/layout/process1"/>
    <dgm:cxn modelId="{6B9E1211-35AA-4E74-8BEF-D5E47E3B9C54}" type="presOf" srcId="{7D83B944-2FB9-450D-93E2-366AF1695650}" destId="{A51B9B74-6734-488E-8E82-5C237F22C71B}" srcOrd="1" destOrd="0" presId="urn:microsoft.com/office/officeart/2005/8/layout/process1"/>
    <dgm:cxn modelId="{1D911D5B-800C-4593-96F0-B04B2B250834}" srcId="{86C4B3E7-49AE-41F6-A239-BDB0CBC269D7}" destId="{DF781265-F77D-450D-BCF1-8652045B24AA}" srcOrd="1" destOrd="0" parTransId="{B9C7E6CA-A575-457D-A5D8-157671172C2B}" sibTransId="{87EA6BB4-FC5D-4035-A39D-2EE5C098340A}"/>
    <dgm:cxn modelId="{143DF0A0-3D2F-4F38-892F-1001410D99FA}" type="presOf" srcId="{87EA6BB4-FC5D-4035-A39D-2EE5C098340A}" destId="{500FC547-4BC7-40E2-A6E9-89B36FE7DCFD}" srcOrd="0" destOrd="0" presId="urn:microsoft.com/office/officeart/2005/8/layout/process1"/>
    <dgm:cxn modelId="{F4BBE9CC-56B3-4EEA-8AA9-E33ED299AD7F}" srcId="{86C4B3E7-49AE-41F6-A239-BDB0CBC269D7}" destId="{243C1C58-6583-4659-98CA-48B83608CC14}" srcOrd="0" destOrd="0" parTransId="{7BBFDC72-E247-4F74-A2C6-215E7E078542}" sibTransId="{7D83B944-2FB9-450D-93E2-366AF1695650}"/>
    <dgm:cxn modelId="{3A2264D9-5541-4B4C-9A8B-5DAD4D1AD362}" type="presOf" srcId="{86C4B3E7-49AE-41F6-A239-BDB0CBC269D7}" destId="{70459091-C1A3-4321-91AF-5EC63CB79C82}" srcOrd="0" destOrd="0" presId="urn:microsoft.com/office/officeart/2005/8/layout/process1"/>
    <dgm:cxn modelId="{CF9D3F4B-9964-4F55-B8D9-61F55AD99D5A}" type="presOf" srcId="{7D83B944-2FB9-450D-93E2-366AF1695650}" destId="{02CB605A-7B37-4E6E-8E5C-FCE324B51E4D}" srcOrd="0" destOrd="0" presId="urn:microsoft.com/office/officeart/2005/8/layout/process1"/>
    <dgm:cxn modelId="{C948AB68-CAD1-4A84-B2BE-3C7E30C71539}" type="presOf" srcId="{0639B539-3695-4A24-A038-51FBA4600ED9}" destId="{6A82902F-93D5-4A85-93EF-1FC4973714C5}" srcOrd="0" destOrd="0" presId="urn:microsoft.com/office/officeart/2005/8/layout/process1"/>
    <dgm:cxn modelId="{23CCEE36-9D04-4FEF-8D4A-520A7227C091}" type="presParOf" srcId="{70459091-C1A3-4321-91AF-5EC63CB79C82}" destId="{F4A5777E-872C-4359-99E0-1A91B838E56B}" srcOrd="0" destOrd="0" presId="urn:microsoft.com/office/officeart/2005/8/layout/process1"/>
    <dgm:cxn modelId="{8C36B876-8168-45BB-A2A2-65EB538C7F68}" type="presParOf" srcId="{70459091-C1A3-4321-91AF-5EC63CB79C82}" destId="{02CB605A-7B37-4E6E-8E5C-FCE324B51E4D}" srcOrd="1" destOrd="0" presId="urn:microsoft.com/office/officeart/2005/8/layout/process1"/>
    <dgm:cxn modelId="{83D04A9A-32BF-42B4-AFE5-3098A996E064}" type="presParOf" srcId="{02CB605A-7B37-4E6E-8E5C-FCE324B51E4D}" destId="{A51B9B74-6734-488E-8E82-5C237F22C71B}" srcOrd="0" destOrd="0" presId="urn:microsoft.com/office/officeart/2005/8/layout/process1"/>
    <dgm:cxn modelId="{0195EC01-B2DF-4CDE-B2DD-A1F1434B157B}" type="presParOf" srcId="{70459091-C1A3-4321-91AF-5EC63CB79C82}" destId="{FFB107DB-34B0-48EB-B451-45C8B52868F1}" srcOrd="2" destOrd="0" presId="urn:microsoft.com/office/officeart/2005/8/layout/process1"/>
    <dgm:cxn modelId="{19BD866B-999F-478D-BBFA-CBC65DCDCA1A}" type="presParOf" srcId="{70459091-C1A3-4321-91AF-5EC63CB79C82}" destId="{500FC547-4BC7-40E2-A6E9-89B36FE7DCFD}" srcOrd="3" destOrd="0" presId="urn:microsoft.com/office/officeart/2005/8/layout/process1"/>
    <dgm:cxn modelId="{DF2F0FB5-156B-499D-827F-0147C5D8532F}" type="presParOf" srcId="{500FC547-4BC7-40E2-A6E9-89B36FE7DCFD}" destId="{D1497F2F-C5C4-4271-9678-F532B24017BB}" srcOrd="0" destOrd="0" presId="urn:microsoft.com/office/officeart/2005/8/layout/process1"/>
    <dgm:cxn modelId="{DF8E78D6-5FF5-4D1B-9F22-CB40D2286E16}" type="presParOf" srcId="{70459091-C1A3-4321-91AF-5EC63CB79C82}" destId="{6A82902F-93D5-4A85-93EF-1FC4973714C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154BE9-A0E8-4EB1-BE2E-AD18C92C287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139B46-BA1D-4B39-B3B4-6CBEF6634A95}">
      <dgm:prSet phldrT="[Текст]"/>
      <dgm:spPr>
        <a:solidFill>
          <a:srgbClr val="FF0000"/>
        </a:solidFill>
      </dgm:spPr>
      <dgm:t>
        <a:bodyPr/>
        <a:lstStyle/>
        <a:p>
          <a:r>
            <a:rPr lang="ru-RU" i="1" dirty="0" smtClean="0"/>
            <a:t>приоритет</a:t>
          </a:r>
          <a:endParaRPr lang="ru-RU" i="1" dirty="0"/>
        </a:p>
      </dgm:t>
    </dgm:pt>
    <dgm:pt modelId="{004B02BF-B878-44A9-8405-B9B1F8F85B4A}" type="parTrans" cxnId="{D7C3C08C-204B-4276-BDC3-31589F6D1C08}">
      <dgm:prSet/>
      <dgm:spPr/>
      <dgm:t>
        <a:bodyPr/>
        <a:lstStyle/>
        <a:p>
          <a:endParaRPr lang="ru-RU"/>
        </a:p>
      </dgm:t>
    </dgm:pt>
    <dgm:pt modelId="{7C759345-0BB6-41DC-ABD8-12983A3AC0D2}" type="sibTrans" cxnId="{D7C3C08C-204B-4276-BDC3-31589F6D1C08}">
      <dgm:prSet/>
      <dgm:spPr/>
      <dgm:t>
        <a:bodyPr/>
        <a:lstStyle/>
        <a:p>
          <a:endParaRPr lang="ru-RU"/>
        </a:p>
      </dgm:t>
    </dgm:pt>
    <dgm:pt modelId="{AF1EC365-3503-4937-AFAC-F1743D0080E5}">
      <dgm:prSet phldrT="[Текст]"/>
      <dgm:spPr/>
      <dgm:t>
        <a:bodyPr/>
        <a:lstStyle/>
        <a:p>
          <a:r>
            <a:rPr lang="ru-RU" b="1" i="1" dirty="0" smtClean="0">
              <a:solidFill>
                <a:srgbClr val="FF0000"/>
              </a:solidFill>
            </a:rPr>
            <a:t>ДЛЯ  ПАЦИЕНТА</a:t>
          </a:r>
          <a:endParaRPr lang="ru-RU" b="1" i="1" dirty="0">
            <a:solidFill>
              <a:srgbClr val="FF0000"/>
            </a:solidFill>
          </a:endParaRPr>
        </a:p>
      </dgm:t>
    </dgm:pt>
    <dgm:pt modelId="{0102C82A-EE52-4E13-B9E7-2F9CE15E605F}" type="parTrans" cxnId="{80A3824C-E1A0-4B13-B486-8366D1D2B3FF}">
      <dgm:prSet/>
      <dgm:spPr/>
      <dgm:t>
        <a:bodyPr/>
        <a:lstStyle/>
        <a:p>
          <a:endParaRPr lang="ru-RU"/>
        </a:p>
      </dgm:t>
    </dgm:pt>
    <dgm:pt modelId="{C87EBC26-D44F-42AC-BEA6-D4885E0C1D0C}" type="sibTrans" cxnId="{80A3824C-E1A0-4B13-B486-8366D1D2B3FF}">
      <dgm:prSet/>
      <dgm:spPr/>
      <dgm:t>
        <a:bodyPr/>
        <a:lstStyle/>
        <a:p>
          <a:endParaRPr lang="ru-RU"/>
        </a:p>
      </dgm:t>
    </dgm:pt>
    <dgm:pt modelId="{E55E95A3-BDE0-4F41-899C-48061C16B4C9}">
      <dgm:prSet phldrT="[Текст]" phldr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endParaRPr lang="ru-RU" dirty="0"/>
        </a:p>
      </dgm:t>
    </dgm:pt>
    <dgm:pt modelId="{B2773D22-FA45-43E3-8350-C11B784F7AD4}" type="parTrans" cxnId="{B9C2A939-8358-4126-AF0C-B535B08D699F}">
      <dgm:prSet/>
      <dgm:spPr/>
      <dgm:t>
        <a:bodyPr/>
        <a:lstStyle/>
        <a:p>
          <a:endParaRPr lang="ru-RU"/>
        </a:p>
      </dgm:t>
    </dgm:pt>
    <dgm:pt modelId="{BEFF6711-2808-4668-8D30-FCF2A46E87F2}" type="sibTrans" cxnId="{B9C2A939-8358-4126-AF0C-B535B08D699F}">
      <dgm:prSet/>
      <dgm:spPr/>
      <dgm:t>
        <a:bodyPr/>
        <a:lstStyle/>
        <a:p>
          <a:endParaRPr lang="ru-RU"/>
        </a:p>
      </dgm:t>
    </dgm:pt>
    <dgm:pt modelId="{EA403F5D-1870-4798-9D80-35B6BD5145FE}">
      <dgm:prSet phldrT="[Текст]"/>
      <dgm:spPr/>
      <dgm:t>
        <a:bodyPr/>
        <a:lstStyle/>
        <a:p>
          <a:r>
            <a:rPr lang="ru-RU" b="1" i="1" dirty="0" smtClean="0"/>
            <a:t>ДЛЯ  ПЕРСОНАЛА</a:t>
          </a:r>
          <a:endParaRPr lang="ru-RU" b="1" i="1" dirty="0"/>
        </a:p>
      </dgm:t>
    </dgm:pt>
    <dgm:pt modelId="{A3C61F4D-4ACD-4317-BF54-838BCF1FE79E}" type="parTrans" cxnId="{A227800D-5F4A-4F8D-81C5-A44ADAB5A4AE}">
      <dgm:prSet/>
      <dgm:spPr/>
      <dgm:t>
        <a:bodyPr/>
        <a:lstStyle/>
        <a:p>
          <a:endParaRPr lang="ru-RU"/>
        </a:p>
      </dgm:t>
    </dgm:pt>
    <dgm:pt modelId="{9D70DB54-85FC-42F0-AB85-B2CF50554339}" type="sibTrans" cxnId="{A227800D-5F4A-4F8D-81C5-A44ADAB5A4AE}">
      <dgm:prSet/>
      <dgm:spPr/>
      <dgm:t>
        <a:bodyPr/>
        <a:lstStyle/>
        <a:p>
          <a:endParaRPr lang="ru-RU"/>
        </a:p>
      </dgm:t>
    </dgm:pt>
    <dgm:pt modelId="{32D03AF0-2E98-4F4E-ABE8-3A4ECF84EE2C}">
      <dgm:prSet phldrT="[Текст]"/>
      <dgm:spPr/>
      <dgm:t>
        <a:bodyPr/>
        <a:lstStyle/>
        <a:p>
          <a:r>
            <a:rPr lang="ru-RU" b="1" i="1" dirty="0" smtClean="0"/>
            <a:t>ДЛЯ  ОРГАНИЗАЦИИ</a:t>
          </a:r>
          <a:endParaRPr lang="ru-RU" b="1" i="1" dirty="0"/>
        </a:p>
      </dgm:t>
    </dgm:pt>
    <dgm:pt modelId="{82DFA6D0-B434-4F24-862A-7FCEFB06DCE6}" type="parTrans" cxnId="{16BC3D63-DC84-49F7-AD81-7D4C838F9E9A}">
      <dgm:prSet/>
      <dgm:spPr/>
      <dgm:t>
        <a:bodyPr/>
        <a:lstStyle/>
        <a:p>
          <a:endParaRPr lang="ru-RU"/>
        </a:p>
      </dgm:t>
    </dgm:pt>
    <dgm:pt modelId="{B853D640-03E2-4800-AF93-D099737EBD7E}" type="sibTrans" cxnId="{16BC3D63-DC84-49F7-AD81-7D4C838F9E9A}">
      <dgm:prSet/>
      <dgm:spPr/>
      <dgm:t>
        <a:bodyPr/>
        <a:lstStyle/>
        <a:p>
          <a:endParaRPr lang="ru-RU"/>
        </a:p>
      </dgm:t>
    </dgm:pt>
    <dgm:pt modelId="{795CBFA7-8D43-4A81-8B4E-10903FB6F9CD}">
      <dgm:prSet phldrT="[Текст]" phldr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endParaRPr lang="ru-RU" dirty="0"/>
        </a:p>
      </dgm:t>
    </dgm:pt>
    <dgm:pt modelId="{4F155654-B90D-4E26-91BD-EE77846F18D3}" type="sibTrans" cxnId="{EFAF43F7-3231-4834-8A4C-7CF98F5EE369}">
      <dgm:prSet/>
      <dgm:spPr/>
      <dgm:t>
        <a:bodyPr/>
        <a:lstStyle/>
        <a:p>
          <a:endParaRPr lang="ru-RU"/>
        </a:p>
      </dgm:t>
    </dgm:pt>
    <dgm:pt modelId="{9F13A883-5CDE-4D70-881C-17E85C612837}" type="parTrans" cxnId="{EFAF43F7-3231-4834-8A4C-7CF98F5EE369}">
      <dgm:prSet/>
      <dgm:spPr/>
      <dgm:t>
        <a:bodyPr/>
        <a:lstStyle/>
        <a:p>
          <a:endParaRPr lang="ru-RU"/>
        </a:p>
      </dgm:t>
    </dgm:pt>
    <dgm:pt modelId="{00ED8AD8-8211-4C2E-ACAF-ACB10F820266}" type="pres">
      <dgm:prSet presAssocID="{7E154BE9-A0E8-4EB1-BE2E-AD18C92C28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9186BE-6AF2-4988-A32F-DCA5E47DB24E}" type="pres">
      <dgm:prSet presAssocID="{9D139B46-BA1D-4B39-B3B4-6CBEF6634A95}" presName="composite" presStyleCnt="0"/>
      <dgm:spPr/>
    </dgm:pt>
    <dgm:pt modelId="{278036F9-78F9-4FDC-8068-D27F3CA3A3DA}" type="pres">
      <dgm:prSet presAssocID="{9D139B46-BA1D-4B39-B3B4-6CBEF6634A9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8319EA-7AFB-4BFF-B745-08F48A7685D0}" type="pres">
      <dgm:prSet presAssocID="{9D139B46-BA1D-4B39-B3B4-6CBEF6634A9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11307-929D-4D89-967B-8DF91BA8A486}" type="pres">
      <dgm:prSet presAssocID="{7C759345-0BB6-41DC-ABD8-12983A3AC0D2}" presName="sp" presStyleCnt="0"/>
      <dgm:spPr/>
    </dgm:pt>
    <dgm:pt modelId="{C7D98075-4D18-46D9-BE81-49BF55F08E1D}" type="pres">
      <dgm:prSet presAssocID="{E55E95A3-BDE0-4F41-899C-48061C16B4C9}" presName="composite" presStyleCnt="0"/>
      <dgm:spPr/>
    </dgm:pt>
    <dgm:pt modelId="{99790BD6-4DAB-46BA-B295-B1F3F4D741E6}" type="pres">
      <dgm:prSet presAssocID="{E55E95A3-BDE0-4F41-899C-48061C16B4C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97D3A-68A0-48B4-A5A6-73BA4B371815}" type="pres">
      <dgm:prSet presAssocID="{E55E95A3-BDE0-4F41-899C-48061C16B4C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8F207-EA9A-47C8-8F64-26C4DA1D6F27}" type="pres">
      <dgm:prSet presAssocID="{BEFF6711-2808-4668-8D30-FCF2A46E87F2}" presName="sp" presStyleCnt="0"/>
      <dgm:spPr/>
    </dgm:pt>
    <dgm:pt modelId="{D832BADF-D0B9-4D40-9EBA-DC804662B400}" type="pres">
      <dgm:prSet presAssocID="{795CBFA7-8D43-4A81-8B4E-10903FB6F9CD}" presName="composite" presStyleCnt="0"/>
      <dgm:spPr/>
    </dgm:pt>
    <dgm:pt modelId="{1A22A5D8-1211-4748-8F17-2CA6FCC89D50}" type="pres">
      <dgm:prSet presAssocID="{795CBFA7-8D43-4A81-8B4E-10903FB6F9C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EB97E1-B5A0-4D53-BB8A-1C799B44470A}" type="pres">
      <dgm:prSet presAssocID="{795CBFA7-8D43-4A81-8B4E-10903FB6F9C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872DC4-9F8A-4E13-A5F2-43960D7608B6}" type="presOf" srcId="{795CBFA7-8D43-4A81-8B4E-10903FB6F9CD}" destId="{1A22A5D8-1211-4748-8F17-2CA6FCC89D50}" srcOrd="0" destOrd="0" presId="urn:microsoft.com/office/officeart/2005/8/layout/chevron2"/>
    <dgm:cxn modelId="{EB519408-4AC3-4571-ACD3-3D353146F70B}" type="presOf" srcId="{E55E95A3-BDE0-4F41-899C-48061C16B4C9}" destId="{99790BD6-4DAB-46BA-B295-B1F3F4D741E6}" srcOrd="0" destOrd="0" presId="urn:microsoft.com/office/officeart/2005/8/layout/chevron2"/>
    <dgm:cxn modelId="{80A3824C-E1A0-4B13-B486-8366D1D2B3FF}" srcId="{9D139B46-BA1D-4B39-B3B4-6CBEF6634A95}" destId="{AF1EC365-3503-4937-AFAC-F1743D0080E5}" srcOrd="0" destOrd="0" parTransId="{0102C82A-EE52-4E13-B9E7-2F9CE15E605F}" sibTransId="{C87EBC26-D44F-42AC-BEA6-D4885E0C1D0C}"/>
    <dgm:cxn modelId="{5680D7D6-D8F1-4ACE-BBE8-65B5F82B821F}" type="presOf" srcId="{7E154BE9-A0E8-4EB1-BE2E-AD18C92C2876}" destId="{00ED8AD8-8211-4C2E-ACAF-ACB10F820266}" srcOrd="0" destOrd="0" presId="urn:microsoft.com/office/officeart/2005/8/layout/chevron2"/>
    <dgm:cxn modelId="{404B4D5A-8E66-4503-B1BB-E6DBDA47C4A5}" type="presOf" srcId="{32D03AF0-2E98-4F4E-ABE8-3A4ECF84EE2C}" destId="{4BEB97E1-B5A0-4D53-BB8A-1C799B44470A}" srcOrd="0" destOrd="0" presId="urn:microsoft.com/office/officeart/2005/8/layout/chevron2"/>
    <dgm:cxn modelId="{EFAF43F7-3231-4834-8A4C-7CF98F5EE369}" srcId="{7E154BE9-A0E8-4EB1-BE2E-AD18C92C2876}" destId="{795CBFA7-8D43-4A81-8B4E-10903FB6F9CD}" srcOrd="2" destOrd="0" parTransId="{9F13A883-5CDE-4D70-881C-17E85C612837}" sibTransId="{4F155654-B90D-4E26-91BD-EE77846F18D3}"/>
    <dgm:cxn modelId="{828F1F72-ADEB-42E0-90A3-0270AAAF9CE5}" type="presOf" srcId="{9D139B46-BA1D-4B39-B3B4-6CBEF6634A95}" destId="{278036F9-78F9-4FDC-8068-D27F3CA3A3DA}" srcOrd="0" destOrd="0" presId="urn:microsoft.com/office/officeart/2005/8/layout/chevron2"/>
    <dgm:cxn modelId="{B9C2A939-8358-4126-AF0C-B535B08D699F}" srcId="{7E154BE9-A0E8-4EB1-BE2E-AD18C92C2876}" destId="{E55E95A3-BDE0-4F41-899C-48061C16B4C9}" srcOrd="1" destOrd="0" parTransId="{B2773D22-FA45-43E3-8350-C11B784F7AD4}" sibTransId="{BEFF6711-2808-4668-8D30-FCF2A46E87F2}"/>
    <dgm:cxn modelId="{16BC3D63-DC84-49F7-AD81-7D4C838F9E9A}" srcId="{795CBFA7-8D43-4A81-8B4E-10903FB6F9CD}" destId="{32D03AF0-2E98-4F4E-ABE8-3A4ECF84EE2C}" srcOrd="0" destOrd="0" parTransId="{82DFA6D0-B434-4F24-862A-7FCEFB06DCE6}" sibTransId="{B853D640-03E2-4800-AF93-D099737EBD7E}"/>
    <dgm:cxn modelId="{A227800D-5F4A-4F8D-81C5-A44ADAB5A4AE}" srcId="{E55E95A3-BDE0-4F41-899C-48061C16B4C9}" destId="{EA403F5D-1870-4798-9D80-35B6BD5145FE}" srcOrd="0" destOrd="0" parTransId="{A3C61F4D-4ACD-4317-BF54-838BCF1FE79E}" sibTransId="{9D70DB54-85FC-42F0-AB85-B2CF50554339}"/>
    <dgm:cxn modelId="{D7C3C08C-204B-4276-BDC3-31589F6D1C08}" srcId="{7E154BE9-A0E8-4EB1-BE2E-AD18C92C2876}" destId="{9D139B46-BA1D-4B39-B3B4-6CBEF6634A95}" srcOrd="0" destOrd="0" parTransId="{004B02BF-B878-44A9-8405-B9B1F8F85B4A}" sibTransId="{7C759345-0BB6-41DC-ABD8-12983A3AC0D2}"/>
    <dgm:cxn modelId="{BD4D0366-14EB-4856-BE38-5C97B9468E06}" type="presOf" srcId="{AF1EC365-3503-4937-AFAC-F1743D0080E5}" destId="{C88319EA-7AFB-4BFF-B745-08F48A7685D0}" srcOrd="0" destOrd="0" presId="urn:microsoft.com/office/officeart/2005/8/layout/chevron2"/>
    <dgm:cxn modelId="{46D13CEA-1861-4C38-8B17-841B75283A29}" type="presOf" srcId="{EA403F5D-1870-4798-9D80-35B6BD5145FE}" destId="{A1697D3A-68A0-48B4-A5A6-73BA4B371815}" srcOrd="0" destOrd="0" presId="urn:microsoft.com/office/officeart/2005/8/layout/chevron2"/>
    <dgm:cxn modelId="{6AFB81BD-4C5B-474A-B807-75D4112BA41E}" type="presParOf" srcId="{00ED8AD8-8211-4C2E-ACAF-ACB10F820266}" destId="{809186BE-6AF2-4988-A32F-DCA5E47DB24E}" srcOrd="0" destOrd="0" presId="urn:microsoft.com/office/officeart/2005/8/layout/chevron2"/>
    <dgm:cxn modelId="{EBCC603F-59AC-4E00-8C8E-2C4866300F68}" type="presParOf" srcId="{809186BE-6AF2-4988-A32F-DCA5E47DB24E}" destId="{278036F9-78F9-4FDC-8068-D27F3CA3A3DA}" srcOrd="0" destOrd="0" presId="urn:microsoft.com/office/officeart/2005/8/layout/chevron2"/>
    <dgm:cxn modelId="{40E50401-3E2B-4E6F-8E66-62FF11F43877}" type="presParOf" srcId="{809186BE-6AF2-4988-A32F-DCA5E47DB24E}" destId="{C88319EA-7AFB-4BFF-B745-08F48A7685D0}" srcOrd="1" destOrd="0" presId="urn:microsoft.com/office/officeart/2005/8/layout/chevron2"/>
    <dgm:cxn modelId="{32513AFC-F7FD-4660-AD7A-9098308D1B51}" type="presParOf" srcId="{00ED8AD8-8211-4C2E-ACAF-ACB10F820266}" destId="{8E511307-929D-4D89-967B-8DF91BA8A486}" srcOrd="1" destOrd="0" presId="urn:microsoft.com/office/officeart/2005/8/layout/chevron2"/>
    <dgm:cxn modelId="{90027496-6276-4F73-AC07-0D1BD17ADF85}" type="presParOf" srcId="{00ED8AD8-8211-4C2E-ACAF-ACB10F820266}" destId="{C7D98075-4D18-46D9-BE81-49BF55F08E1D}" srcOrd="2" destOrd="0" presId="urn:microsoft.com/office/officeart/2005/8/layout/chevron2"/>
    <dgm:cxn modelId="{18099161-97FD-4D52-8EDE-1650C98D4F58}" type="presParOf" srcId="{C7D98075-4D18-46D9-BE81-49BF55F08E1D}" destId="{99790BD6-4DAB-46BA-B295-B1F3F4D741E6}" srcOrd="0" destOrd="0" presId="urn:microsoft.com/office/officeart/2005/8/layout/chevron2"/>
    <dgm:cxn modelId="{1542382D-AEB1-4B4B-8643-E51618B3993C}" type="presParOf" srcId="{C7D98075-4D18-46D9-BE81-49BF55F08E1D}" destId="{A1697D3A-68A0-48B4-A5A6-73BA4B371815}" srcOrd="1" destOrd="0" presId="urn:microsoft.com/office/officeart/2005/8/layout/chevron2"/>
    <dgm:cxn modelId="{8E9F1D63-7307-40B3-86E6-069992469C50}" type="presParOf" srcId="{00ED8AD8-8211-4C2E-ACAF-ACB10F820266}" destId="{DC58F207-EA9A-47C8-8F64-26C4DA1D6F27}" srcOrd="3" destOrd="0" presId="urn:microsoft.com/office/officeart/2005/8/layout/chevron2"/>
    <dgm:cxn modelId="{3FEE8CFE-D348-43BB-8212-BEB39639DA93}" type="presParOf" srcId="{00ED8AD8-8211-4C2E-ACAF-ACB10F820266}" destId="{D832BADF-D0B9-4D40-9EBA-DC804662B400}" srcOrd="4" destOrd="0" presId="urn:microsoft.com/office/officeart/2005/8/layout/chevron2"/>
    <dgm:cxn modelId="{ECF10BB5-2B28-45F9-B352-7539F03B29A7}" type="presParOf" srcId="{D832BADF-D0B9-4D40-9EBA-DC804662B400}" destId="{1A22A5D8-1211-4748-8F17-2CA6FCC89D50}" srcOrd="0" destOrd="0" presId="urn:microsoft.com/office/officeart/2005/8/layout/chevron2"/>
    <dgm:cxn modelId="{618AD1C9-4AD5-40DE-8703-438DD3D5C9D0}" type="presParOf" srcId="{D832BADF-D0B9-4D40-9EBA-DC804662B400}" destId="{4BEB97E1-B5A0-4D53-BB8A-1C799B44470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1F5BD2-5BFF-458A-8B5A-F8E3EB4DEA0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751135-3BA2-47D9-B6F8-FBC80C35E6FF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Низкая культура безопасности</a:t>
          </a:r>
          <a:endParaRPr lang="ru-RU" b="1" i="1" dirty="0">
            <a:solidFill>
              <a:schemeClr val="bg1"/>
            </a:solidFill>
          </a:endParaRPr>
        </a:p>
      </dgm:t>
    </dgm:pt>
    <dgm:pt modelId="{FD37FB5E-67E4-406E-8551-EC3FC4FD84F7}" type="parTrans" cxnId="{752FA1BD-B2C0-4EBB-BECC-953B2E230507}">
      <dgm:prSet/>
      <dgm:spPr/>
      <dgm:t>
        <a:bodyPr/>
        <a:lstStyle/>
        <a:p>
          <a:endParaRPr lang="ru-RU"/>
        </a:p>
      </dgm:t>
    </dgm:pt>
    <dgm:pt modelId="{48ED1212-E793-44FA-B89B-9C70B62991D3}" type="sibTrans" cxnId="{752FA1BD-B2C0-4EBB-BECC-953B2E230507}">
      <dgm:prSet/>
      <dgm:spPr/>
      <dgm:t>
        <a:bodyPr/>
        <a:lstStyle/>
        <a:p>
          <a:endParaRPr lang="ru-RU"/>
        </a:p>
      </dgm:t>
    </dgm:pt>
    <dgm:pt modelId="{949A4937-9A7C-4069-9F86-EF30D98E0050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Плохая организация труда</a:t>
          </a:r>
          <a:endParaRPr lang="ru-RU" b="1" i="1" dirty="0">
            <a:solidFill>
              <a:schemeClr val="bg1"/>
            </a:solidFill>
          </a:endParaRPr>
        </a:p>
      </dgm:t>
    </dgm:pt>
    <dgm:pt modelId="{C3D07CD4-0752-4B77-AC7E-D1EBABDFDCDF}" type="parTrans" cxnId="{73F8E23B-5E6A-43AD-BC4C-199870FB60A4}">
      <dgm:prSet/>
      <dgm:spPr/>
      <dgm:t>
        <a:bodyPr/>
        <a:lstStyle/>
        <a:p>
          <a:endParaRPr lang="ru-RU"/>
        </a:p>
      </dgm:t>
    </dgm:pt>
    <dgm:pt modelId="{48A4DDD7-CD67-425E-BD50-EF4818789F09}" type="sibTrans" cxnId="{73F8E23B-5E6A-43AD-BC4C-199870FB60A4}">
      <dgm:prSet/>
      <dgm:spPr/>
      <dgm:t>
        <a:bodyPr/>
        <a:lstStyle/>
        <a:p>
          <a:endParaRPr lang="ru-RU"/>
        </a:p>
      </dgm:t>
    </dgm:pt>
    <dgm:pt modelId="{C7B246C3-F065-46BE-8FF1-D7687F1415C4}">
      <dgm:prSet phldrT="[Текст]"/>
      <dgm:spPr/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Перегруженность персонала</a:t>
          </a:r>
          <a:endParaRPr lang="ru-RU" b="1" i="1" dirty="0">
            <a:solidFill>
              <a:schemeClr val="bg1"/>
            </a:solidFill>
          </a:endParaRPr>
        </a:p>
      </dgm:t>
    </dgm:pt>
    <dgm:pt modelId="{4C924C83-A3DF-483D-9F33-0F535C6AD0FA}" type="parTrans" cxnId="{11E43175-1FA9-402F-9D60-E425E43EB8F9}">
      <dgm:prSet/>
      <dgm:spPr/>
      <dgm:t>
        <a:bodyPr/>
        <a:lstStyle/>
        <a:p>
          <a:endParaRPr lang="ru-RU"/>
        </a:p>
      </dgm:t>
    </dgm:pt>
    <dgm:pt modelId="{1E3F2D5A-9B78-444F-8557-08B308C8593E}" type="sibTrans" cxnId="{11E43175-1FA9-402F-9D60-E425E43EB8F9}">
      <dgm:prSet/>
      <dgm:spPr/>
      <dgm:t>
        <a:bodyPr/>
        <a:lstStyle/>
        <a:p>
          <a:endParaRPr lang="ru-RU"/>
        </a:p>
      </dgm:t>
    </dgm:pt>
    <dgm:pt modelId="{7F789397-3BF3-4AED-9197-EECB5326805C}" type="pres">
      <dgm:prSet presAssocID="{A21F5BD2-5BFF-458A-8B5A-F8E3EB4DEA0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DC0FC6-7AAF-4420-914E-C8B5F4B4E90F}" type="pres">
      <dgm:prSet presAssocID="{3B751135-3BA2-47D9-B6F8-FBC80C35E6FF}" presName="parentLin" presStyleCnt="0"/>
      <dgm:spPr/>
    </dgm:pt>
    <dgm:pt modelId="{EB398D3C-2174-444D-935B-B1BE12259FAA}" type="pres">
      <dgm:prSet presAssocID="{3B751135-3BA2-47D9-B6F8-FBC80C35E6F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B069209-AA56-4BCD-A5AE-BD95850CCECD}" type="pres">
      <dgm:prSet presAssocID="{3B751135-3BA2-47D9-B6F8-FBC80C35E6F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ED554-8761-4313-B9F4-3A3F035B8EA8}" type="pres">
      <dgm:prSet presAssocID="{3B751135-3BA2-47D9-B6F8-FBC80C35E6FF}" presName="negativeSpace" presStyleCnt="0"/>
      <dgm:spPr/>
    </dgm:pt>
    <dgm:pt modelId="{B8D06A43-1865-4BE2-9E1E-A413926A7906}" type="pres">
      <dgm:prSet presAssocID="{3B751135-3BA2-47D9-B6F8-FBC80C35E6FF}" presName="childText" presStyleLbl="conFgAcc1" presStyleIdx="0" presStyleCnt="3">
        <dgm:presLayoutVars>
          <dgm:bulletEnabled val="1"/>
        </dgm:presLayoutVars>
      </dgm:prSet>
      <dgm:spPr/>
    </dgm:pt>
    <dgm:pt modelId="{F2534B7C-BAC8-4FB3-9CC9-11EC18265517}" type="pres">
      <dgm:prSet presAssocID="{48ED1212-E793-44FA-B89B-9C70B62991D3}" presName="spaceBetweenRectangles" presStyleCnt="0"/>
      <dgm:spPr/>
    </dgm:pt>
    <dgm:pt modelId="{72BF47DD-1CCA-4F66-BCA5-32167E3534D3}" type="pres">
      <dgm:prSet presAssocID="{949A4937-9A7C-4069-9F86-EF30D98E0050}" presName="parentLin" presStyleCnt="0"/>
      <dgm:spPr/>
    </dgm:pt>
    <dgm:pt modelId="{581E8B76-0CBB-48F4-840F-EED8E878888C}" type="pres">
      <dgm:prSet presAssocID="{949A4937-9A7C-4069-9F86-EF30D98E005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7019D9F-5B41-4AC6-A897-BF5A1CBDB7B8}" type="pres">
      <dgm:prSet presAssocID="{949A4937-9A7C-4069-9F86-EF30D98E005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33E10-418A-45A6-8A11-D5D566AB08AB}" type="pres">
      <dgm:prSet presAssocID="{949A4937-9A7C-4069-9F86-EF30D98E0050}" presName="negativeSpace" presStyleCnt="0"/>
      <dgm:spPr/>
    </dgm:pt>
    <dgm:pt modelId="{E458C39F-04E4-45CE-B0C5-34553AABB7E5}" type="pres">
      <dgm:prSet presAssocID="{949A4937-9A7C-4069-9F86-EF30D98E0050}" presName="childText" presStyleLbl="conFgAcc1" presStyleIdx="1" presStyleCnt="3">
        <dgm:presLayoutVars>
          <dgm:bulletEnabled val="1"/>
        </dgm:presLayoutVars>
      </dgm:prSet>
      <dgm:spPr/>
    </dgm:pt>
    <dgm:pt modelId="{64CF82C2-12BD-4811-9EC3-F84279E29B35}" type="pres">
      <dgm:prSet presAssocID="{48A4DDD7-CD67-425E-BD50-EF4818789F09}" presName="spaceBetweenRectangles" presStyleCnt="0"/>
      <dgm:spPr/>
    </dgm:pt>
    <dgm:pt modelId="{248C0040-FABE-40BC-9948-7DC5C904F8EA}" type="pres">
      <dgm:prSet presAssocID="{C7B246C3-F065-46BE-8FF1-D7687F1415C4}" presName="parentLin" presStyleCnt="0"/>
      <dgm:spPr/>
    </dgm:pt>
    <dgm:pt modelId="{1920299C-8E99-4F58-8E7D-D8C1DC5C0EEA}" type="pres">
      <dgm:prSet presAssocID="{C7B246C3-F065-46BE-8FF1-D7687F1415C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2E8710F-CD69-4EC4-B7ED-DCEC945C9801}" type="pres">
      <dgm:prSet presAssocID="{C7B246C3-F065-46BE-8FF1-D7687F1415C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DAC14C-7943-4401-B404-7D21FBD261BA}" type="pres">
      <dgm:prSet presAssocID="{C7B246C3-F065-46BE-8FF1-D7687F1415C4}" presName="negativeSpace" presStyleCnt="0"/>
      <dgm:spPr/>
    </dgm:pt>
    <dgm:pt modelId="{3358570F-F8C0-457F-96A8-93823AF6402C}" type="pres">
      <dgm:prSet presAssocID="{C7B246C3-F065-46BE-8FF1-D7687F1415C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DF78E81-D0D9-4DB8-9539-5D66E7CED65A}" type="presOf" srcId="{C7B246C3-F065-46BE-8FF1-D7687F1415C4}" destId="{1920299C-8E99-4F58-8E7D-D8C1DC5C0EEA}" srcOrd="0" destOrd="0" presId="urn:microsoft.com/office/officeart/2005/8/layout/list1"/>
    <dgm:cxn modelId="{752FA1BD-B2C0-4EBB-BECC-953B2E230507}" srcId="{A21F5BD2-5BFF-458A-8B5A-F8E3EB4DEA04}" destId="{3B751135-3BA2-47D9-B6F8-FBC80C35E6FF}" srcOrd="0" destOrd="0" parTransId="{FD37FB5E-67E4-406E-8551-EC3FC4FD84F7}" sibTransId="{48ED1212-E793-44FA-B89B-9C70B62991D3}"/>
    <dgm:cxn modelId="{73F8E23B-5E6A-43AD-BC4C-199870FB60A4}" srcId="{A21F5BD2-5BFF-458A-8B5A-F8E3EB4DEA04}" destId="{949A4937-9A7C-4069-9F86-EF30D98E0050}" srcOrd="1" destOrd="0" parTransId="{C3D07CD4-0752-4B77-AC7E-D1EBABDFDCDF}" sibTransId="{48A4DDD7-CD67-425E-BD50-EF4818789F09}"/>
    <dgm:cxn modelId="{8BC45562-C88A-4068-BD5A-8C3E55062C7A}" type="presOf" srcId="{3B751135-3BA2-47D9-B6F8-FBC80C35E6FF}" destId="{EB398D3C-2174-444D-935B-B1BE12259FAA}" srcOrd="0" destOrd="0" presId="urn:microsoft.com/office/officeart/2005/8/layout/list1"/>
    <dgm:cxn modelId="{11E43175-1FA9-402F-9D60-E425E43EB8F9}" srcId="{A21F5BD2-5BFF-458A-8B5A-F8E3EB4DEA04}" destId="{C7B246C3-F065-46BE-8FF1-D7687F1415C4}" srcOrd="2" destOrd="0" parTransId="{4C924C83-A3DF-483D-9F33-0F535C6AD0FA}" sibTransId="{1E3F2D5A-9B78-444F-8557-08B308C8593E}"/>
    <dgm:cxn modelId="{73DB2D92-1711-46CB-BEA0-D1DAFD2DFBEC}" type="presOf" srcId="{C7B246C3-F065-46BE-8FF1-D7687F1415C4}" destId="{62E8710F-CD69-4EC4-B7ED-DCEC945C9801}" srcOrd="1" destOrd="0" presId="urn:microsoft.com/office/officeart/2005/8/layout/list1"/>
    <dgm:cxn modelId="{850B2C83-2A9E-4270-873D-D4E17617E1E2}" type="presOf" srcId="{949A4937-9A7C-4069-9F86-EF30D98E0050}" destId="{581E8B76-0CBB-48F4-840F-EED8E878888C}" srcOrd="0" destOrd="0" presId="urn:microsoft.com/office/officeart/2005/8/layout/list1"/>
    <dgm:cxn modelId="{027E967F-C7F4-4A27-A026-D558D9CCFD99}" type="presOf" srcId="{3B751135-3BA2-47D9-B6F8-FBC80C35E6FF}" destId="{0B069209-AA56-4BCD-A5AE-BD95850CCECD}" srcOrd="1" destOrd="0" presId="urn:microsoft.com/office/officeart/2005/8/layout/list1"/>
    <dgm:cxn modelId="{CDE16752-CE32-472A-B4B5-3923E074D84D}" type="presOf" srcId="{A21F5BD2-5BFF-458A-8B5A-F8E3EB4DEA04}" destId="{7F789397-3BF3-4AED-9197-EECB5326805C}" srcOrd="0" destOrd="0" presId="urn:microsoft.com/office/officeart/2005/8/layout/list1"/>
    <dgm:cxn modelId="{F7A7B461-BCBC-4A2E-84B5-0539DA9E9F0E}" type="presOf" srcId="{949A4937-9A7C-4069-9F86-EF30D98E0050}" destId="{A7019D9F-5B41-4AC6-A897-BF5A1CBDB7B8}" srcOrd="1" destOrd="0" presId="urn:microsoft.com/office/officeart/2005/8/layout/list1"/>
    <dgm:cxn modelId="{9B5617A1-3D23-44F9-AF52-45ED45089371}" type="presParOf" srcId="{7F789397-3BF3-4AED-9197-EECB5326805C}" destId="{84DC0FC6-7AAF-4420-914E-C8B5F4B4E90F}" srcOrd="0" destOrd="0" presId="urn:microsoft.com/office/officeart/2005/8/layout/list1"/>
    <dgm:cxn modelId="{3189966B-A934-483F-9129-BFB60E4F18EC}" type="presParOf" srcId="{84DC0FC6-7AAF-4420-914E-C8B5F4B4E90F}" destId="{EB398D3C-2174-444D-935B-B1BE12259FAA}" srcOrd="0" destOrd="0" presId="urn:microsoft.com/office/officeart/2005/8/layout/list1"/>
    <dgm:cxn modelId="{991FEA21-0E27-444E-899E-9A66CDA34E56}" type="presParOf" srcId="{84DC0FC6-7AAF-4420-914E-C8B5F4B4E90F}" destId="{0B069209-AA56-4BCD-A5AE-BD95850CCECD}" srcOrd="1" destOrd="0" presId="urn:microsoft.com/office/officeart/2005/8/layout/list1"/>
    <dgm:cxn modelId="{CDC15910-041C-4E87-B29A-A97ABA4FA742}" type="presParOf" srcId="{7F789397-3BF3-4AED-9197-EECB5326805C}" destId="{CBEED554-8761-4313-B9F4-3A3F035B8EA8}" srcOrd="1" destOrd="0" presId="urn:microsoft.com/office/officeart/2005/8/layout/list1"/>
    <dgm:cxn modelId="{785EE20C-EB27-4E6F-8A30-1BD7FB661934}" type="presParOf" srcId="{7F789397-3BF3-4AED-9197-EECB5326805C}" destId="{B8D06A43-1865-4BE2-9E1E-A413926A7906}" srcOrd="2" destOrd="0" presId="urn:microsoft.com/office/officeart/2005/8/layout/list1"/>
    <dgm:cxn modelId="{986A416D-E013-41FE-9F10-0D4559D963DA}" type="presParOf" srcId="{7F789397-3BF3-4AED-9197-EECB5326805C}" destId="{F2534B7C-BAC8-4FB3-9CC9-11EC18265517}" srcOrd="3" destOrd="0" presId="urn:microsoft.com/office/officeart/2005/8/layout/list1"/>
    <dgm:cxn modelId="{E04919AD-703A-4C78-A717-C480B95E6F34}" type="presParOf" srcId="{7F789397-3BF3-4AED-9197-EECB5326805C}" destId="{72BF47DD-1CCA-4F66-BCA5-32167E3534D3}" srcOrd="4" destOrd="0" presId="urn:microsoft.com/office/officeart/2005/8/layout/list1"/>
    <dgm:cxn modelId="{9A42A679-9B7E-481D-ACD3-589A023FF50B}" type="presParOf" srcId="{72BF47DD-1CCA-4F66-BCA5-32167E3534D3}" destId="{581E8B76-0CBB-48F4-840F-EED8E878888C}" srcOrd="0" destOrd="0" presId="urn:microsoft.com/office/officeart/2005/8/layout/list1"/>
    <dgm:cxn modelId="{5E2BC122-0F19-4FD7-9125-E1E41BBC31EE}" type="presParOf" srcId="{72BF47DD-1CCA-4F66-BCA5-32167E3534D3}" destId="{A7019D9F-5B41-4AC6-A897-BF5A1CBDB7B8}" srcOrd="1" destOrd="0" presId="urn:microsoft.com/office/officeart/2005/8/layout/list1"/>
    <dgm:cxn modelId="{1F484557-DC4A-4FF1-A5FB-C1443F029422}" type="presParOf" srcId="{7F789397-3BF3-4AED-9197-EECB5326805C}" destId="{B0433E10-418A-45A6-8A11-D5D566AB08AB}" srcOrd="5" destOrd="0" presId="urn:microsoft.com/office/officeart/2005/8/layout/list1"/>
    <dgm:cxn modelId="{7BEF64CE-9DA0-48AC-AB6D-2C0B9EDAF025}" type="presParOf" srcId="{7F789397-3BF3-4AED-9197-EECB5326805C}" destId="{E458C39F-04E4-45CE-B0C5-34553AABB7E5}" srcOrd="6" destOrd="0" presId="urn:microsoft.com/office/officeart/2005/8/layout/list1"/>
    <dgm:cxn modelId="{8DBA55AF-62BE-4486-8FC1-6931EFE0E2EF}" type="presParOf" srcId="{7F789397-3BF3-4AED-9197-EECB5326805C}" destId="{64CF82C2-12BD-4811-9EC3-F84279E29B35}" srcOrd="7" destOrd="0" presId="urn:microsoft.com/office/officeart/2005/8/layout/list1"/>
    <dgm:cxn modelId="{3E1819D4-11A5-45F9-831E-FA82327125AD}" type="presParOf" srcId="{7F789397-3BF3-4AED-9197-EECB5326805C}" destId="{248C0040-FABE-40BC-9948-7DC5C904F8EA}" srcOrd="8" destOrd="0" presId="urn:microsoft.com/office/officeart/2005/8/layout/list1"/>
    <dgm:cxn modelId="{433E54D2-F44C-4C98-8A9B-9BF43DBCA983}" type="presParOf" srcId="{248C0040-FABE-40BC-9948-7DC5C904F8EA}" destId="{1920299C-8E99-4F58-8E7D-D8C1DC5C0EEA}" srcOrd="0" destOrd="0" presId="urn:microsoft.com/office/officeart/2005/8/layout/list1"/>
    <dgm:cxn modelId="{492EEFAC-569A-4BDE-BFCD-9BED1A42E732}" type="presParOf" srcId="{248C0040-FABE-40BC-9948-7DC5C904F8EA}" destId="{62E8710F-CD69-4EC4-B7ED-DCEC945C9801}" srcOrd="1" destOrd="0" presId="urn:microsoft.com/office/officeart/2005/8/layout/list1"/>
    <dgm:cxn modelId="{53B527B3-2262-455F-9AF9-26E81AA55704}" type="presParOf" srcId="{7F789397-3BF3-4AED-9197-EECB5326805C}" destId="{FFDAC14C-7943-4401-B404-7D21FBD261BA}" srcOrd="9" destOrd="0" presId="urn:microsoft.com/office/officeart/2005/8/layout/list1"/>
    <dgm:cxn modelId="{7014BAEE-E8D5-49E9-8227-E940C79B8532}" type="presParOf" srcId="{7F789397-3BF3-4AED-9197-EECB5326805C}" destId="{3358570F-F8C0-457F-96A8-93823AF6402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732CB7-0C3C-4EDE-8E8E-185CB7F53BE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9D37B-9A1F-4590-B01B-D227C5C5020B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/>
            <a:t>приоритет</a:t>
          </a:r>
          <a:endParaRPr lang="ru-RU" dirty="0"/>
        </a:p>
      </dgm:t>
    </dgm:pt>
    <dgm:pt modelId="{AF0BA12B-13E4-4799-B14A-081881C9151E}" type="parTrans" cxnId="{A0DF94B5-BAE6-4A87-A87D-E5A2237E40C4}">
      <dgm:prSet/>
      <dgm:spPr/>
      <dgm:t>
        <a:bodyPr/>
        <a:lstStyle/>
        <a:p>
          <a:endParaRPr lang="ru-RU"/>
        </a:p>
      </dgm:t>
    </dgm:pt>
    <dgm:pt modelId="{2A0EC767-7D09-42C3-BF0E-CA77DDBEC53B}" type="sibTrans" cxnId="{A0DF94B5-BAE6-4A87-A87D-E5A2237E40C4}">
      <dgm:prSet/>
      <dgm:spPr/>
      <dgm:t>
        <a:bodyPr/>
        <a:lstStyle/>
        <a:p>
          <a:endParaRPr lang="ru-RU"/>
        </a:p>
      </dgm:t>
    </dgm:pt>
    <dgm:pt modelId="{B44BA541-64BC-445B-A283-99C319F51C0E}">
      <dgm:prSet phldrT="[Текст]"/>
      <dgm:spPr/>
      <dgm:t>
        <a:bodyPr/>
        <a:lstStyle/>
        <a:p>
          <a:r>
            <a:rPr lang="ru-RU" i="1" dirty="0" smtClean="0"/>
            <a:t>Повышение безопасности пациентов, формирование лояльности к МО, СЗ</a:t>
          </a:r>
          <a:endParaRPr lang="ru-RU" dirty="0"/>
        </a:p>
      </dgm:t>
    </dgm:pt>
    <dgm:pt modelId="{CB2BCFAA-CB3B-4053-ACAE-1ACCEE7F9792}" type="parTrans" cxnId="{4282069B-EAE7-480C-8ABB-7320A552C8CD}">
      <dgm:prSet/>
      <dgm:spPr/>
      <dgm:t>
        <a:bodyPr/>
        <a:lstStyle/>
        <a:p>
          <a:endParaRPr lang="ru-RU"/>
        </a:p>
      </dgm:t>
    </dgm:pt>
    <dgm:pt modelId="{2ECBC254-A890-49DB-929E-0AB3AE23AA66}" type="sibTrans" cxnId="{4282069B-EAE7-480C-8ABB-7320A552C8CD}">
      <dgm:prSet/>
      <dgm:spPr/>
      <dgm:t>
        <a:bodyPr/>
        <a:lstStyle/>
        <a:p>
          <a:endParaRPr lang="ru-RU"/>
        </a:p>
      </dgm:t>
    </dgm:pt>
    <dgm:pt modelId="{3FBFE4AF-FF8D-4596-B685-50A42F1764FE}">
      <dgm:prSet phldrT="[Текст]" phldr="1"/>
      <dgm:spPr/>
      <dgm:t>
        <a:bodyPr/>
        <a:lstStyle/>
        <a:p>
          <a:endParaRPr lang="ru-RU" dirty="0"/>
        </a:p>
      </dgm:t>
    </dgm:pt>
    <dgm:pt modelId="{D6A0E81C-8CA5-4816-9F2C-6F47E1E9833D}" type="parTrans" cxnId="{DE9DFB47-1BC6-4CFE-8084-76042F27623F}">
      <dgm:prSet/>
      <dgm:spPr/>
      <dgm:t>
        <a:bodyPr/>
        <a:lstStyle/>
        <a:p>
          <a:endParaRPr lang="ru-RU"/>
        </a:p>
      </dgm:t>
    </dgm:pt>
    <dgm:pt modelId="{304948C2-A92B-48F1-B0A8-E8098036083C}" type="sibTrans" cxnId="{DE9DFB47-1BC6-4CFE-8084-76042F27623F}">
      <dgm:prSet/>
      <dgm:spPr/>
      <dgm:t>
        <a:bodyPr/>
        <a:lstStyle/>
        <a:p>
          <a:endParaRPr lang="ru-RU"/>
        </a:p>
      </dgm:t>
    </dgm:pt>
    <dgm:pt modelId="{BADCDFC3-29A7-4195-8D82-511B427B9C04}">
      <dgm:prSet phldrT="[Текст]"/>
      <dgm:spPr/>
      <dgm:t>
        <a:bodyPr/>
        <a:lstStyle/>
        <a:p>
          <a:r>
            <a:rPr lang="ru-RU" i="1" dirty="0" smtClean="0">
              <a:solidFill>
                <a:schemeClr val="bg2"/>
              </a:solidFill>
            </a:rPr>
            <a:t>Повышение  самооценки, ответственности  и трудовой мотивации сотрудников</a:t>
          </a:r>
          <a:endParaRPr lang="ru-RU" dirty="0">
            <a:solidFill>
              <a:schemeClr val="bg2"/>
            </a:solidFill>
          </a:endParaRPr>
        </a:p>
      </dgm:t>
    </dgm:pt>
    <dgm:pt modelId="{27F73FD7-3B9E-4BD8-B4AE-0C42AD883E21}" type="parTrans" cxnId="{D174B14F-B25F-41AB-9973-7C2E2E27348B}">
      <dgm:prSet/>
      <dgm:spPr/>
      <dgm:t>
        <a:bodyPr/>
        <a:lstStyle/>
        <a:p>
          <a:endParaRPr lang="ru-RU"/>
        </a:p>
      </dgm:t>
    </dgm:pt>
    <dgm:pt modelId="{BFA49D8E-8F88-4B1F-85A9-0864D5FE97DB}" type="sibTrans" cxnId="{D174B14F-B25F-41AB-9973-7C2E2E27348B}">
      <dgm:prSet/>
      <dgm:spPr/>
      <dgm:t>
        <a:bodyPr/>
        <a:lstStyle/>
        <a:p>
          <a:endParaRPr lang="ru-RU"/>
        </a:p>
      </dgm:t>
    </dgm:pt>
    <dgm:pt modelId="{AEBAA07F-FC7A-4E5D-B84B-F72ED11B3E8F}">
      <dgm:prSet phldrT="[Текст]" phldr="1"/>
      <dgm:spPr/>
      <dgm:t>
        <a:bodyPr/>
        <a:lstStyle/>
        <a:p>
          <a:endParaRPr lang="ru-RU" dirty="0"/>
        </a:p>
      </dgm:t>
    </dgm:pt>
    <dgm:pt modelId="{AAA5F97E-48A8-4115-B6ED-3C15A4F23615}" type="parTrans" cxnId="{D6B33B02-E8EA-40B3-B0B7-62D3A2815875}">
      <dgm:prSet/>
      <dgm:spPr/>
      <dgm:t>
        <a:bodyPr/>
        <a:lstStyle/>
        <a:p>
          <a:endParaRPr lang="ru-RU"/>
        </a:p>
      </dgm:t>
    </dgm:pt>
    <dgm:pt modelId="{0BC50C51-E7C6-44B2-B584-FBC6ACAD281B}" type="sibTrans" cxnId="{D6B33B02-E8EA-40B3-B0B7-62D3A2815875}">
      <dgm:prSet/>
      <dgm:spPr/>
      <dgm:t>
        <a:bodyPr/>
        <a:lstStyle/>
        <a:p>
          <a:endParaRPr lang="ru-RU"/>
        </a:p>
      </dgm:t>
    </dgm:pt>
    <dgm:pt modelId="{B8F5CFA6-FFB5-4179-B437-C2C37477E936}">
      <dgm:prSet phldrT="[Текст]"/>
      <dgm:spPr/>
      <dgm:t>
        <a:bodyPr/>
        <a:lstStyle/>
        <a:p>
          <a:r>
            <a:rPr lang="ru-RU" i="1" dirty="0" smtClean="0"/>
            <a:t>Уменьшение расходов  МО на урегулирование жалоб и ликвидацию последствий нежелательных событий </a:t>
          </a:r>
          <a:endParaRPr lang="ru-RU" dirty="0"/>
        </a:p>
      </dgm:t>
    </dgm:pt>
    <dgm:pt modelId="{456E4B65-C0EA-4FF7-89AC-9EF826967BBC}" type="parTrans" cxnId="{9C900196-951E-4BC6-9F2F-260DAB150265}">
      <dgm:prSet/>
      <dgm:spPr/>
      <dgm:t>
        <a:bodyPr/>
        <a:lstStyle/>
        <a:p>
          <a:endParaRPr lang="ru-RU"/>
        </a:p>
      </dgm:t>
    </dgm:pt>
    <dgm:pt modelId="{C96457B1-EAAF-45F5-9C64-052822BF68B7}" type="sibTrans" cxnId="{9C900196-951E-4BC6-9F2F-260DAB150265}">
      <dgm:prSet/>
      <dgm:spPr/>
      <dgm:t>
        <a:bodyPr/>
        <a:lstStyle/>
        <a:p>
          <a:endParaRPr lang="ru-RU"/>
        </a:p>
      </dgm:t>
    </dgm:pt>
    <dgm:pt modelId="{34DF4982-EE74-459E-9DB7-A8B050AD6372}" type="pres">
      <dgm:prSet presAssocID="{73732CB7-0C3C-4EDE-8E8E-185CB7F53BE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00BEC3-B3A0-40AB-B8AE-0D830F15F634}" type="pres">
      <dgm:prSet presAssocID="{6759D37B-9A1F-4590-B01B-D227C5C5020B}" presName="composite" presStyleCnt="0"/>
      <dgm:spPr/>
    </dgm:pt>
    <dgm:pt modelId="{A22939F1-1EA1-4F9D-9003-22FAFBBC0C7A}" type="pres">
      <dgm:prSet presAssocID="{6759D37B-9A1F-4590-B01B-D227C5C5020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2F4AD6-8303-43AD-8EB1-6D58FA8F339E}" type="pres">
      <dgm:prSet presAssocID="{6759D37B-9A1F-4590-B01B-D227C5C5020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0E879A-BE01-4548-9815-AF33CAF0C9D0}" type="pres">
      <dgm:prSet presAssocID="{2A0EC767-7D09-42C3-BF0E-CA77DDBEC53B}" presName="sp" presStyleCnt="0"/>
      <dgm:spPr/>
    </dgm:pt>
    <dgm:pt modelId="{D043FF2A-BE31-4DB1-A8A2-AF2C8A606B0D}" type="pres">
      <dgm:prSet presAssocID="{3FBFE4AF-FF8D-4596-B685-50A42F1764FE}" presName="composite" presStyleCnt="0"/>
      <dgm:spPr/>
    </dgm:pt>
    <dgm:pt modelId="{F14571EC-B62F-4A92-973F-AD46615B87F9}" type="pres">
      <dgm:prSet presAssocID="{3FBFE4AF-FF8D-4596-B685-50A42F1764FE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7921CE-DECE-49C3-AE02-D59BD289304F}" type="pres">
      <dgm:prSet presAssocID="{3FBFE4AF-FF8D-4596-B685-50A42F1764FE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0B8A9-26A1-4106-A075-C83DDF559121}" type="pres">
      <dgm:prSet presAssocID="{304948C2-A92B-48F1-B0A8-E8098036083C}" presName="sp" presStyleCnt="0"/>
      <dgm:spPr/>
    </dgm:pt>
    <dgm:pt modelId="{EFEF019B-7147-47AB-A976-D36527EFECBF}" type="pres">
      <dgm:prSet presAssocID="{AEBAA07F-FC7A-4E5D-B84B-F72ED11B3E8F}" presName="composite" presStyleCnt="0"/>
      <dgm:spPr/>
    </dgm:pt>
    <dgm:pt modelId="{A2DF9B63-DEC2-423A-9CE3-F5CD4799A77D}" type="pres">
      <dgm:prSet presAssocID="{AEBAA07F-FC7A-4E5D-B84B-F72ED11B3E8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EA54A6-0464-4BA8-B3F0-FAD86DC2AFAE}" type="pres">
      <dgm:prSet presAssocID="{AEBAA07F-FC7A-4E5D-B84B-F72ED11B3E8F}" presName="descendantText" presStyleLbl="alignAcc1" presStyleIdx="2" presStyleCnt="3" custScaleY="104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B33B02-E8EA-40B3-B0B7-62D3A2815875}" srcId="{73732CB7-0C3C-4EDE-8E8E-185CB7F53BE4}" destId="{AEBAA07F-FC7A-4E5D-B84B-F72ED11B3E8F}" srcOrd="2" destOrd="0" parTransId="{AAA5F97E-48A8-4115-B6ED-3C15A4F23615}" sibTransId="{0BC50C51-E7C6-44B2-B584-FBC6ACAD281B}"/>
    <dgm:cxn modelId="{9C900196-951E-4BC6-9F2F-260DAB150265}" srcId="{AEBAA07F-FC7A-4E5D-B84B-F72ED11B3E8F}" destId="{B8F5CFA6-FFB5-4179-B437-C2C37477E936}" srcOrd="0" destOrd="0" parTransId="{456E4B65-C0EA-4FF7-89AC-9EF826967BBC}" sibTransId="{C96457B1-EAAF-45F5-9C64-052822BF68B7}"/>
    <dgm:cxn modelId="{B24E4FAA-236A-40C7-B95C-3295E64C40FC}" type="presOf" srcId="{6759D37B-9A1F-4590-B01B-D227C5C5020B}" destId="{A22939F1-1EA1-4F9D-9003-22FAFBBC0C7A}" srcOrd="0" destOrd="0" presId="urn:microsoft.com/office/officeart/2005/8/layout/chevron2"/>
    <dgm:cxn modelId="{A0DF94B5-BAE6-4A87-A87D-E5A2237E40C4}" srcId="{73732CB7-0C3C-4EDE-8E8E-185CB7F53BE4}" destId="{6759D37B-9A1F-4590-B01B-D227C5C5020B}" srcOrd="0" destOrd="0" parTransId="{AF0BA12B-13E4-4799-B14A-081881C9151E}" sibTransId="{2A0EC767-7D09-42C3-BF0E-CA77DDBEC53B}"/>
    <dgm:cxn modelId="{D174B14F-B25F-41AB-9973-7C2E2E27348B}" srcId="{3FBFE4AF-FF8D-4596-B685-50A42F1764FE}" destId="{BADCDFC3-29A7-4195-8D82-511B427B9C04}" srcOrd="0" destOrd="0" parTransId="{27F73FD7-3B9E-4BD8-B4AE-0C42AD883E21}" sibTransId="{BFA49D8E-8F88-4B1F-85A9-0864D5FE97DB}"/>
    <dgm:cxn modelId="{512F2546-864D-4116-A498-E05526703C3F}" type="presOf" srcId="{AEBAA07F-FC7A-4E5D-B84B-F72ED11B3E8F}" destId="{A2DF9B63-DEC2-423A-9CE3-F5CD4799A77D}" srcOrd="0" destOrd="0" presId="urn:microsoft.com/office/officeart/2005/8/layout/chevron2"/>
    <dgm:cxn modelId="{1C2B9438-EF4B-4B09-90D4-FAB3D3626667}" type="presOf" srcId="{B8F5CFA6-FFB5-4179-B437-C2C37477E936}" destId="{ABEA54A6-0464-4BA8-B3F0-FAD86DC2AFAE}" srcOrd="0" destOrd="0" presId="urn:microsoft.com/office/officeart/2005/8/layout/chevron2"/>
    <dgm:cxn modelId="{92C6E051-7E4C-4163-94C7-BB2E307F39BF}" type="presOf" srcId="{3FBFE4AF-FF8D-4596-B685-50A42F1764FE}" destId="{F14571EC-B62F-4A92-973F-AD46615B87F9}" srcOrd="0" destOrd="0" presId="urn:microsoft.com/office/officeart/2005/8/layout/chevron2"/>
    <dgm:cxn modelId="{AC4786AC-A5D8-4C22-A9E6-0D5F644A7AD1}" type="presOf" srcId="{BADCDFC3-29A7-4195-8D82-511B427B9C04}" destId="{5C7921CE-DECE-49C3-AE02-D59BD289304F}" srcOrd="0" destOrd="0" presId="urn:microsoft.com/office/officeart/2005/8/layout/chevron2"/>
    <dgm:cxn modelId="{AC25D1D0-7684-4F05-9B6E-A95391E981E3}" type="presOf" srcId="{B44BA541-64BC-445B-A283-99C319F51C0E}" destId="{552F4AD6-8303-43AD-8EB1-6D58FA8F339E}" srcOrd="0" destOrd="0" presId="urn:microsoft.com/office/officeart/2005/8/layout/chevron2"/>
    <dgm:cxn modelId="{DE9DFB47-1BC6-4CFE-8084-76042F27623F}" srcId="{73732CB7-0C3C-4EDE-8E8E-185CB7F53BE4}" destId="{3FBFE4AF-FF8D-4596-B685-50A42F1764FE}" srcOrd="1" destOrd="0" parTransId="{D6A0E81C-8CA5-4816-9F2C-6F47E1E9833D}" sibTransId="{304948C2-A92B-48F1-B0A8-E8098036083C}"/>
    <dgm:cxn modelId="{4282069B-EAE7-480C-8ABB-7320A552C8CD}" srcId="{6759D37B-9A1F-4590-B01B-D227C5C5020B}" destId="{B44BA541-64BC-445B-A283-99C319F51C0E}" srcOrd="0" destOrd="0" parTransId="{CB2BCFAA-CB3B-4053-ACAE-1ACCEE7F9792}" sibTransId="{2ECBC254-A890-49DB-929E-0AB3AE23AA66}"/>
    <dgm:cxn modelId="{C1406502-9F1F-44EC-BFE4-34E45A3ABF4D}" type="presOf" srcId="{73732CB7-0C3C-4EDE-8E8E-185CB7F53BE4}" destId="{34DF4982-EE74-459E-9DB7-A8B050AD6372}" srcOrd="0" destOrd="0" presId="urn:microsoft.com/office/officeart/2005/8/layout/chevron2"/>
    <dgm:cxn modelId="{0CE4FA5F-8A57-475E-BA03-BC3AB79F0558}" type="presParOf" srcId="{34DF4982-EE74-459E-9DB7-A8B050AD6372}" destId="{E600BEC3-B3A0-40AB-B8AE-0D830F15F634}" srcOrd="0" destOrd="0" presId="urn:microsoft.com/office/officeart/2005/8/layout/chevron2"/>
    <dgm:cxn modelId="{48B02165-2C4B-4E8A-8092-10DBF1698AB0}" type="presParOf" srcId="{E600BEC3-B3A0-40AB-B8AE-0D830F15F634}" destId="{A22939F1-1EA1-4F9D-9003-22FAFBBC0C7A}" srcOrd="0" destOrd="0" presId="urn:microsoft.com/office/officeart/2005/8/layout/chevron2"/>
    <dgm:cxn modelId="{7A4E0D5E-294B-4387-92D7-5D06661C9479}" type="presParOf" srcId="{E600BEC3-B3A0-40AB-B8AE-0D830F15F634}" destId="{552F4AD6-8303-43AD-8EB1-6D58FA8F339E}" srcOrd="1" destOrd="0" presId="urn:microsoft.com/office/officeart/2005/8/layout/chevron2"/>
    <dgm:cxn modelId="{1FBC7DD5-3949-43D1-AFA7-AB5692516F75}" type="presParOf" srcId="{34DF4982-EE74-459E-9DB7-A8B050AD6372}" destId="{F10E879A-BE01-4548-9815-AF33CAF0C9D0}" srcOrd="1" destOrd="0" presId="urn:microsoft.com/office/officeart/2005/8/layout/chevron2"/>
    <dgm:cxn modelId="{B2D5A7E8-FC74-441C-B400-3E1548EEF300}" type="presParOf" srcId="{34DF4982-EE74-459E-9DB7-A8B050AD6372}" destId="{D043FF2A-BE31-4DB1-A8A2-AF2C8A606B0D}" srcOrd="2" destOrd="0" presId="urn:microsoft.com/office/officeart/2005/8/layout/chevron2"/>
    <dgm:cxn modelId="{C1A57E39-BBF9-4F11-8815-6A0B389D360A}" type="presParOf" srcId="{D043FF2A-BE31-4DB1-A8A2-AF2C8A606B0D}" destId="{F14571EC-B62F-4A92-973F-AD46615B87F9}" srcOrd="0" destOrd="0" presId="urn:microsoft.com/office/officeart/2005/8/layout/chevron2"/>
    <dgm:cxn modelId="{AE1B35A0-90DB-4C6D-8C58-830A0A61795A}" type="presParOf" srcId="{D043FF2A-BE31-4DB1-A8A2-AF2C8A606B0D}" destId="{5C7921CE-DECE-49C3-AE02-D59BD289304F}" srcOrd="1" destOrd="0" presId="urn:microsoft.com/office/officeart/2005/8/layout/chevron2"/>
    <dgm:cxn modelId="{8D253C7C-3F8A-4127-843F-B78EA2FBB42D}" type="presParOf" srcId="{34DF4982-EE74-459E-9DB7-A8B050AD6372}" destId="{4EA0B8A9-26A1-4106-A075-C83DDF559121}" srcOrd="3" destOrd="0" presId="urn:microsoft.com/office/officeart/2005/8/layout/chevron2"/>
    <dgm:cxn modelId="{52BC91CB-A777-47A4-9504-87A9DB9C07FE}" type="presParOf" srcId="{34DF4982-EE74-459E-9DB7-A8B050AD6372}" destId="{EFEF019B-7147-47AB-A976-D36527EFECBF}" srcOrd="4" destOrd="0" presId="urn:microsoft.com/office/officeart/2005/8/layout/chevron2"/>
    <dgm:cxn modelId="{5CA08598-5492-4698-A43E-71140D6FD57A}" type="presParOf" srcId="{EFEF019B-7147-47AB-A976-D36527EFECBF}" destId="{A2DF9B63-DEC2-423A-9CE3-F5CD4799A77D}" srcOrd="0" destOrd="0" presId="urn:microsoft.com/office/officeart/2005/8/layout/chevron2"/>
    <dgm:cxn modelId="{4BCAF5B4-C075-4F64-86E8-0C817A5F7E62}" type="presParOf" srcId="{EFEF019B-7147-47AB-A976-D36527EFECBF}" destId="{ABEA54A6-0464-4BA8-B3F0-FAD86DC2AFA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A5777E-872C-4359-99E0-1A91B838E56B}">
      <dsp:nvSpPr>
        <dsp:cNvPr id="0" name=""/>
        <dsp:cNvSpPr/>
      </dsp:nvSpPr>
      <dsp:spPr>
        <a:xfrm>
          <a:off x="7657" y="0"/>
          <a:ext cx="2288855" cy="10810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bg1"/>
              </a:solidFill>
            </a:rPr>
            <a:t>Низкая частота тяжелых исходов</a:t>
          </a:r>
          <a:endParaRPr lang="ru-RU" sz="1600" b="1" i="1" kern="1200" dirty="0">
            <a:solidFill>
              <a:schemeClr val="bg1"/>
            </a:solidFill>
          </a:endParaRPr>
        </a:p>
      </dsp:txBody>
      <dsp:txXfrm>
        <a:off x="7657" y="0"/>
        <a:ext cx="2288855" cy="1081087"/>
      </dsp:txXfrm>
    </dsp:sp>
    <dsp:sp modelId="{02CB605A-7B37-4E6E-8E5C-FCE324B51E4D}">
      <dsp:nvSpPr>
        <dsp:cNvPr id="0" name=""/>
        <dsp:cNvSpPr/>
      </dsp:nvSpPr>
      <dsp:spPr>
        <a:xfrm>
          <a:off x="2525399" y="256725"/>
          <a:ext cx="485237" cy="5676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2525399" y="256725"/>
        <a:ext cx="485237" cy="567636"/>
      </dsp:txXfrm>
    </dsp:sp>
    <dsp:sp modelId="{FFB107DB-34B0-48EB-B451-45C8B52868F1}">
      <dsp:nvSpPr>
        <dsp:cNvPr id="0" name=""/>
        <dsp:cNvSpPr/>
      </dsp:nvSpPr>
      <dsp:spPr>
        <a:xfrm>
          <a:off x="3212056" y="0"/>
          <a:ext cx="2288855" cy="10810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bg1"/>
              </a:solidFill>
            </a:rPr>
            <a:t>Отсутствие настороженности у медицинских работников</a:t>
          </a:r>
          <a:endParaRPr lang="ru-RU" sz="1600" b="1" i="1" kern="1200" dirty="0">
            <a:solidFill>
              <a:schemeClr val="bg1"/>
            </a:solidFill>
          </a:endParaRPr>
        </a:p>
      </dsp:txBody>
      <dsp:txXfrm>
        <a:off x="3212056" y="0"/>
        <a:ext cx="2288855" cy="1081087"/>
      </dsp:txXfrm>
    </dsp:sp>
    <dsp:sp modelId="{500FC547-4BC7-40E2-A6E9-89B36FE7DCFD}">
      <dsp:nvSpPr>
        <dsp:cNvPr id="0" name=""/>
        <dsp:cNvSpPr/>
      </dsp:nvSpPr>
      <dsp:spPr>
        <a:xfrm>
          <a:off x="5729797" y="256725"/>
          <a:ext cx="485237" cy="5676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729797" y="256725"/>
        <a:ext cx="485237" cy="567636"/>
      </dsp:txXfrm>
    </dsp:sp>
    <dsp:sp modelId="{6A82902F-93D5-4A85-93EF-1FC4973714C5}">
      <dsp:nvSpPr>
        <dsp:cNvPr id="0" name=""/>
        <dsp:cNvSpPr/>
      </dsp:nvSpPr>
      <dsp:spPr>
        <a:xfrm>
          <a:off x="6416454" y="0"/>
          <a:ext cx="2288855" cy="10810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bg1"/>
              </a:solidFill>
            </a:rPr>
            <a:t>Продолжение практики ошибок и дефектов</a:t>
          </a:r>
          <a:endParaRPr lang="ru-RU" sz="1600" b="1" i="1" kern="1200" dirty="0">
            <a:solidFill>
              <a:schemeClr val="bg1"/>
            </a:solidFill>
          </a:endParaRPr>
        </a:p>
      </dsp:txBody>
      <dsp:txXfrm>
        <a:off x="6416454" y="0"/>
        <a:ext cx="2288855" cy="108108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78036F9-78F9-4FDC-8068-D27F3CA3A3DA}">
      <dsp:nvSpPr>
        <dsp:cNvPr id="0" name=""/>
        <dsp:cNvSpPr/>
      </dsp:nvSpPr>
      <dsp:spPr>
        <a:xfrm rot="5400000">
          <a:off x="-225128" y="226629"/>
          <a:ext cx="1500857" cy="1050600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/>
            <a:t>приоритет</a:t>
          </a:r>
          <a:endParaRPr lang="ru-RU" sz="1600" i="1" kern="1200" dirty="0"/>
        </a:p>
      </dsp:txBody>
      <dsp:txXfrm rot="5400000">
        <a:off x="-225128" y="226629"/>
        <a:ext cx="1500857" cy="1050600"/>
      </dsp:txXfrm>
    </dsp:sp>
    <dsp:sp modelId="{C88319EA-7AFB-4BFF-B745-08F48A7685D0}">
      <dsp:nvSpPr>
        <dsp:cNvPr id="0" name=""/>
        <dsp:cNvSpPr/>
      </dsp:nvSpPr>
      <dsp:spPr>
        <a:xfrm rot="5400000">
          <a:off x="3809421" y="-2757320"/>
          <a:ext cx="975557" cy="64931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24765" rIns="24765" bIns="24765" numCol="1" spcCol="1270" anchor="ctr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900" b="1" i="1" kern="1200" dirty="0" smtClean="0">
              <a:solidFill>
                <a:srgbClr val="FF0000"/>
              </a:solidFill>
            </a:rPr>
            <a:t>ДЛЯ  ПАЦИЕНТА</a:t>
          </a:r>
          <a:endParaRPr lang="ru-RU" sz="3900" b="1" i="1" kern="1200" dirty="0">
            <a:solidFill>
              <a:srgbClr val="FF0000"/>
            </a:solidFill>
          </a:endParaRPr>
        </a:p>
      </dsp:txBody>
      <dsp:txXfrm rot="5400000">
        <a:off x="3809421" y="-2757320"/>
        <a:ext cx="975557" cy="6493199"/>
      </dsp:txXfrm>
    </dsp:sp>
    <dsp:sp modelId="{99790BD6-4DAB-46BA-B295-B1F3F4D741E6}">
      <dsp:nvSpPr>
        <dsp:cNvPr id="0" name=""/>
        <dsp:cNvSpPr/>
      </dsp:nvSpPr>
      <dsp:spPr>
        <a:xfrm rot="5400000">
          <a:off x="-225128" y="1532099"/>
          <a:ext cx="1500857" cy="1050600"/>
        </a:xfrm>
        <a:prstGeom prst="chevron">
          <a:avLst/>
        </a:prstGeom>
        <a:solidFill>
          <a:schemeClr val="bg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5400000">
        <a:off x="-225128" y="1532099"/>
        <a:ext cx="1500857" cy="1050600"/>
      </dsp:txXfrm>
    </dsp:sp>
    <dsp:sp modelId="{A1697D3A-68A0-48B4-A5A6-73BA4B371815}">
      <dsp:nvSpPr>
        <dsp:cNvPr id="0" name=""/>
        <dsp:cNvSpPr/>
      </dsp:nvSpPr>
      <dsp:spPr>
        <a:xfrm rot="5400000">
          <a:off x="3809421" y="-1451849"/>
          <a:ext cx="975557" cy="64931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24765" rIns="24765" bIns="24765" numCol="1" spcCol="1270" anchor="ctr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900" b="1" i="1" kern="1200" dirty="0" smtClean="0"/>
            <a:t>ДЛЯ  ПЕРСОНАЛА</a:t>
          </a:r>
          <a:endParaRPr lang="ru-RU" sz="3900" b="1" i="1" kern="1200" dirty="0"/>
        </a:p>
      </dsp:txBody>
      <dsp:txXfrm rot="5400000">
        <a:off x="3809421" y="-1451849"/>
        <a:ext cx="975557" cy="6493199"/>
      </dsp:txXfrm>
    </dsp:sp>
    <dsp:sp modelId="{1A22A5D8-1211-4748-8F17-2CA6FCC89D50}">
      <dsp:nvSpPr>
        <dsp:cNvPr id="0" name=""/>
        <dsp:cNvSpPr/>
      </dsp:nvSpPr>
      <dsp:spPr>
        <a:xfrm rot="5400000">
          <a:off x="-225128" y="2837570"/>
          <a:ext cx="1500857" cy="1050600"/>
        </a:xfrm>
        <a:prstGeom prst="chevron">
          <a:avLst/>
        </a:prstGeom>
        <a:solidFill>
          <a:schemeClr val="bg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5400000">
        <a:off x="-225128" y="2837570"/>
        <a:ext cx="1500857" cy="1050600"/>
      </dsp:txXfrm>
    </dsp:sp>
    <dsp:sp modelId="{4BEB97E1-B5A0-4D53-BB8A-1C799B44470A}">
      <dsp:nvSpPr>
        <dsp:cNvPr id="0" name=""/>
        <dsp:cNvSpPr/>
      </dsp:nvSpPr>
      <dsp:spPr>
        <a:xfrm rot="5400000">
          <a:off x="3809421" y="-146379"/>
          <a:ext cx="975557" cy="64931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7368" tIns="24765" rIns="24765" bIns="24765" numCol="1" spcCol="1270" anchor="ctr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900" b="1" i="1" kern="1200" dirty="0" smtClean="0"/>
            <a:t>ДЛЯ  ОРГАНИЗАЦИИ</a:t>
          </a:r>
          <a:endParaRPr lang="ru-RU" sz="3900" b="1" i="1" kern="1200" dirty="0"/>
        </a:p>
      </dsp:txBody>
      <dsp:txXfrm rot="5400000">
        <a:off x="3809421" y="-146379"/>
        <a:ext cx="975557" cy="64931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D06A43-1865-4BE2-9E1E-A413926A7906}">
      <dsp:nvSpPr>
        <dsp:cNvPr id="0" name=""/>
        <dsp:cNvSpPr/>
      </dsp:nvSpPr>
      <dsp:spPr>
        <a:xfrm>
          <a:off x="0" y="894059"/>
          <a:ext cx="75438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069209-AA56-4BCD-A5AE-BD95850CCECD}">
      <dsp:nvSpPr>
        <dsp:cNvPr id="0" name=""/>
        <dsp:cNvSpPr/>
      </dsp:nvSpPr>
      <dsp:spPr>
        <a:xfrm>
          <a:off x="377190" y="554579"/>
          <a:ext cx="528066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>
              <a:solidFill>
                <a:schemeClr val="bg1"/>
              </a:solidFill>
            </a:rPr>
            <a:t>Низкая культура безопасности</a:t>
          </a:r>
          <a:endParaRPr lang="ru-RU" sz="2300" b="1" i="1" kern="1200" dirty="0">
            <a:solidFill>
              <a:schemeClr val="bg1"/>
            </a:solidFill>
          </a:endParaRPr>
        </a:p>
      </dsp:txBody>
      <dsp:txXfrm>
        <a:off x="377190" y="554579"/>
        <a:ext cx="5280660" cy="678960"/>
      </dsp:txXfrm>
    </dsp:sp>
    <dsp:sp modelId="{E458C39F-04E4-45CE-B0C5-34553AABB7E5}">
      <dsp:nvSpPr>
        <dsp:cNvPr id="0" name=""/>
        <dsp:cNvSpPr/>
      </dsp:nvSpPr>
      <dsp:spPr>
        <a:xfrm>
          <a:off x="0" y="1937340"/>
          <a:ext cx="75438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019D9F-5B41-4AC6-A897-BF5A1CBDB7B8}">
      <dsp:nvSpPr>
        <dsp:cNvPr id="0" name=""/>
        <dsp:cNvSpPr/>
      </dsp:nvSpPr>
      <dsp:spPr>
        <a:xfrm>
          <a:off x="377190" y="1597859"/>
          <a:ext cx="528066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>
              <a:solidFill>
                <a:schemeClr val="bg1"/>
              </a:solidFill>
            </a:rPr>
            <a:t>Плохая организация труда</a:t>
          </a:r>
          <a:endParaRPr lang="ru-RU" sz="2300" b="1" i="1" kern="1200" dirty="0">
            <a:solidFill>
              <a:schemeClr val="bg1"/>
            </a:solidFill>
          </a:endParaRPr>
        </a:p>
      </dsp:txBody>
      <dsp:txXfrm>
        <a:off x="377190" y="1597859"/>
        <a:ext cx="5280660" cy="678960"/>
      </dsp:txXfrm>
    </dsp:sp>
    <dsp:sp modelId="{3358570F-F8C0-457F-96A8-93823AF6402C}">
      <dsp:nvSpPr>
        <dsp:cNvPr id="0" name=""/>
        <dsp:cNvSpPr/>
      </dsp:nvSpPr>
      <dsp:spPr>
        <a:xfrm>
          <a:off x="0" y="2980619"/>
          <a:ext cx="75438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8710F-CD69-4EC4-B7ED-DCEC945C9801}">
      <dsp:nvSpPr>
        <dsp:cNvPr id="0" name=""/>
        <dsp:cNvSpPr/>
      </dsp:nvSpPr>
      <dsp:spPr>
        <a:xfrm>
          <a:off x="377190" y="2641140"/>
          <a:ext cx="528066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>
              <a:solidFill>
                <a:schemeClr val="bg1"/>
              </a:solidFill>
            </a:rPr>
            <a:t>Перегруженность персонала</a:t>
          </a:r>
          <a:endParaRPr lang="ru-RU" sz="2300" b="1" i="1" kern="1200" dirty="0">
            <a:solidFill>
              <a:schemeClr val="bg1"/>
            </a:solidFill>
          </a:endParaRPr>
        </a:p>
      </dsp:txBody>
      <dsp:txXfrm>
        <a:off x="377190" y="2641140"/>
        <a:ext cx="5280660" cy="6789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2939F1-1EA1-4F9D-9003-22FAFBBC0C7A}">
      <dsp:nvSpPr>
        <dsp:cNvPr id="0" name=""/>
        <dsp:cNvSpPr/>
      </dsp:nvSpPr>
      <dsp:spPr>
        <a:xfrm rot="5400000">
          <a:off x="-237838" y="240516"/>
          <a:ext cx="1585593" cy="1109915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приоритет</a:t>
          </a:r>
          <a:endParaRPr lang="ru-RU" sz="1700" kern="1200" dirty="0"/>
        </a:p>
      </dsp:txBody>
      <dsp:txXfrm rot="5400000">
        <a:off x="-237838" y="240516"/>
        <a:ext cx="1585593" cy="1109915"/>
      </dsp:txXfrm>
    </dsp:sp>
    <dsp:sp modelId="{552F4AD6-8303-43AD-8EB1-6D58FA8F339E}">
      <dsp:nvSpPr>
        <dsp:cNvPr id="0" name=""/>
        <dsp:cNvSpPr/>
      </dsp:nvSpPr>
      <dsp:spPr>
        <a:xfrm rot="5400000">
          <a:off x="3811539" y="-2698947"/>
          <a:ext cx="1030635" cy="64338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i="1" kern="1200" dirty="0" smtClean="0"/>
            <a:t>Повышение безопасности пациентов, формирование лояльности к МО, СЗ</a:t>
          </a:r>
          <a:endParaRPr lang="ru-RU" sz="2100" kern="1200" dirty="0"/>
        </a:p>
      </dsp:txBody>
      <dsp:txXfrm rot="5400000">
        <a:off x="3811539" y="-2698947"/>
        <a:ext cx="1030635" cy="6433884"/>
      </dsp:txXfrm>
    </dsp:sp>
    <dsp:sp modelId="{F14571EC-B62F-4A92-973F-AD46615B87F9}">
      <dsp:nvSpPr>
        <dsp:cNvPr id="0" name=""/>
        <dsp:cNvSpPr/>
      </dsp:nvSpPr>
      <dsp:spPr>
        <a:xfrm rot="5400000">
          <a:off x="-237838" y="1633076"/>
          <a:ext cx="1585593" cy="110991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5400000">
        <a:off x="-237838" y="1633076"/>
        <a:ext cx="1585593" cy="1109915"/>
      </dsp:txXfrm>
    </dsp:sp>
    <dsp:sp modelId="{5C7921CE-DECE-49C3-AE02-D59BD289304F}">
      <dsp:nvSpPr>
        <dsp:cNvPr id="0" name=""/>
        <dsp:cNvSpPr/>
      </dsp:nvSpPr>
      <dsp:spPr>
        <a:xfrm rot="5400000">
          <a:off x="3811539" y="-1306387"/>
          <a:ext cx="1030635" cy="64338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i="1" kern="1200" dirty="0" smtClean="0">
              <a:solidFill>
                <a:schemeClr val="bg2"/>
              </a:solidFill>
            </a:rPr>
            <a:t>Повышение  самооценки, ответственности  и трудовой мотивации сотрудников</a:t>
          </a:r>
          <a:endParaRPr lang="ru-RU" sz="2100" kern="1200" dirty="0">
            <a:solidFill>
              <a:schemeClr val="bg2"/>
            </a:solidFill>
          </a:endParaRPr>
        </a:p>
      </dsp:txBody>
      <dsp:txXfrm rot="5400000">
        <a:off x="3811539" y="-1306387"/>
        <a:ext cx="1030635" cy="6433884"/>
      </dsp:txXfrm>
    </dsp:sp>
    <dsp:sp modelId="{A2DF9B63-DEC2-423A-9CE3-F5CD4799A77D}">
      <dsp:nvSpPr>
        <dsp:cNvPr id="0" name=""/>
        <dsp:cNvSpPr/>
      </dsp:nvSpPr>
      <dsp:spPr>
        <a:xfrm rot="5400000">
          <a:off x="-237838" y="3049696"/>
          <a:ext cx="1585593" cy="110991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5400000">
        <a:off x="-237838" y="3049696"/>
        <a:ext cx="1585593" cy="1109915"/>
      </dsp:txXfrm>
    </dsp:sp>
    <dsp:sp modelId="{ABEA54A6-0464-4BA8-B3F0-FAD86DC2AFAE}">
      <dsp:nvSpPr>
        <dsp:cNvPr id="0" name=""/>
        <dsp:cNvSpPr/>
      </dsp:nvSpPr>
      <dsp:spPr>
        <a:xfrm rot="5400000">
          <a:off x="3787479" y="110232"/>
          <a:ext cx="1078755" cy="64338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i="1" kern="1200" dirty="0" smtClean="0"/>
            <a:t>Уменьшение расходов  МО на урегулирование жалоб и ликвидацию последствий нежелательных событий </a:t>
          </a:r>
          <a:endParaRPr lang="ru-RU" sz="2100" kern="1200" dirty="0"/>
        </a:p>
      </dsp:txBody>
      <dsp:txXfrm rot="5400000">
        <a:off x="3787479" y="110232"/>
        <a:ext cx="1078755" cy="6433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8713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9475"/>
            <a:ext cx="5438775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Arial" charset="0"/>
              </a:defRPr>
            </a:lvl1pPr>
          </a:lstStyle>
          <a:p>
            <a:fld id="{7653E0B7-3D18-4276-9B43-898708B3141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E0B7-3D18-4276-9B43-898708B3141F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DE9E32-7C50-40AC-9699-A42A13AC7EB2}" type="slidenum">
              <a:rPr lang="ru-RU"/>
              <a:pPr/>
              <a:t>13</a:t>
            </a:fld>
            <a:endParaRPr lang="ru-RU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2946" y="740450"/>
            <a:ext cx="4531783" cy="3702249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689515"/>
            <a:ext cx="4984962" cy="444269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46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190467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90468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69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0470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0471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0472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90473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90474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75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76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77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78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479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90480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0481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90482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90483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90484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CA52FAC-AC6D-4325-956B-A18DAC947E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7B05-E5D2-4A7C-A877-35A2BF30D0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107A3-8B4C-49A8-B5DA-8FD788F1B2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E20E0-3FCD-47E3-80FF-ACA7DF1DF3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60AEAC-11AA-4F52-964B-35CE62CED0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62B78-E1D4-483F-A6B0-6CB734EB28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B2280-7A88-4B91-9754-2AE803185B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10DF0-D0EF-4376-9AB4-1012A87BBE0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2040E-E553-4C20-BF4A-305F4FC64B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14DE7-42A9-4D31-A1E5-B41A2CDA3C2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AD1A4-E9B9-4429-B423-C473F4FE35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85CED1D-00E5-47C6-B848-ABC9004EBC9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27CE512-C47C-439F-B0FE-E9C901F0FC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632BD6E-733F-4823-9882-E1504F82D7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442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18944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944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89445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8944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4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4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4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5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5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5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5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45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89455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945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945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8945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8945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F2CD5F6-408C-4811-A174-C35899229AD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1640" y="764704"/>
            <a:ext cx="7920880" cy="3456384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Этика и деонтология </a:t>
            </a:r>
            <a:b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гаранты </a:t>
            </a:r>
            <a:b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качества и безопасности медицинской помощи</a:t>
            </a:r>
            <a:endParaRPr lang="ru-RU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4293096"/>
            <a:ext cx="7992888" cy="1423492"/>
          </a:xfrm>
        </p:spPr>
        <p:txBody>
          <a:bodyPr/>
          <a:lstStyle/>
          <a:p>
            <a:pPr algn="r"/>
            <a:r>
              <a:rPr lang="ru-RU" sz="2000" b="1" i="1" dirty="0" smtClean="0"/>
              <a:t>О.В.Черанева</a:t>
            </a:r>
          </a:p>
          <a:p>
            <a:pPr algn="r"/>
            <a:r>
              <a:rPr lang="ru-RU" sz="2000" i="1" dirty="0" smtClean="0"/>
              <a:t>врач-педиатр, психолог-консультант, медиатор,</a:t>
            </a:r>
          </a:p>
          <a:p>
            <a:pPr algn="r"/>
            <a:r>
              <a:rPr lang="ru-RU" sz="2000" i="1" dirty="0" smtClean="0"/>
              <a:t>заместитель председателя Правления ПКОО «ПМСПК», руководитель Комиссии по досудебному урегулированию конфликтов,</a:t>
            </a:r>
          </a:p>
          <a:p>
            <a:pPr algn="r"/>
            <a:r>
              <a:rPr lang="ru-RU" sz="2000" i="1" dirty="0" smtClean="0"/>
              <a:t>декан АНО ДПО «</a:t>
            </a:r>
            <a:r>
              <a:rPr lang="ru-RU" sz="2000" i="1" dirty="0" err="1" smtClean="0"/>
              <a:t>ПермИПК</a:t>
            </a:r>
            <a:r>
              <a:rPr lang="ru-RU" sz="2000" i="1" dirty="0" smtClean="0"/>
              <a:t> РЗ»</a:t>
            </a:r>
            <a:endParaRPr lang="ru-RU" sz="2000" i="1" dirty="0"/>
          </a:p>
        </p:txBody>
      </p:sp>
      <p:pic>
        <p:nvPicPr>
          <p:cNvPr id="5" name="Picture 2" descr="http://options.cd45565.tmweb.ru/images/1b1be7e91b1f7054c578b5f3689421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"/>
            <a:ext cx="2974355" cy="2996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12899"/>
            <a:ext cx="7543800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Коротко о главном…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88840"/>
            <a:ext cx="7992888" cy="5400600"/>
          </a:xfrm>
        </p:spPr>
        <p:txBody>
          <a:bodyPr/>
          <a:lstStyle/>
          <a:p>
            <a:r>
              <a:rPr lang="ru-RU" i="1" u="sng" dirty="0" smtClean="0">
                <a:solidFill>
                  <a:srgbClr val="FFFF00"/>
                </a:solidFill>
              </a:rPr>
              <a:t>Медицинская этика </a:t>
            </a:r>
            <a:r>
              <a:rPr lang="ru-RU" i="1" dirty="0" smtClean="0"/>
              <a:t>– </a:t>
            </a:r>
            <a:r>
              <a:rPr lang="ru-RU" sz="2400" i="1" dirty="0" smtClean="0"/>
              <a:t>учение о роли                            нравственных начал в деятельности  врача, </a:t>
            </a:r>
            <a:r>
              <a:rPr lang="uk-UA" sz="2400" i="1" dirty="0" smtClean="0"/>
              <a:t>о </a:t>
            </a:r>
            <a:r>
              <a:rPr lang="uk-UA" sz="2400" i="1" dirty="0" err="1" smtClean="0"/>
              <a:t>его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высокогуманном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отношении</a:t>
            </a:r>
            <a:r>
              <a:rPr lang="uk-UA" sz="2400" i="1" dirty="0" smtClean="0"/>
              <a:t> к </a:t>
            </a:r>
            <a:r>
              <a:rPr lang="uk-UA" sz="2400" i="1" dirty="0" err="1" smtClean="0"/>
              <a:t>человеку</a:t>
            </a:r>
            <a:r>
              <a:rPr lang="uk-UA" sz="2400" i="1" dirty="0" smtClean="0"/>
              <a:t>, </a:t>
            </a:r>
            <a:r>
              <a:rPr lang="uk-UA" sz="2400" i="1" dirty="0" err="1" smtClean="0"/>
              <a:t>как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необходимо</a:t>
            </a:r>
            <a:r>
              <a:rPr lang="ru-RU" sz="2400" i="1" dirty="0" smtClean="0"/>
              <a:t>м</a:t>
            </a:r>
            <a:r>
              <a:rPr lang="uk-UA" sz="2400" i="1" dirty="0" smtClean="0"/>
              <a:t>у </a:t>
            </a:r>
            <a:r>
              <a:rPr lang="uk-UA" sz="2400" i="1" dirty="0" err="1" smtClean="0"/>
              <a:t>условию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успешного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лечения</a:t>
            </a:r>
            <a:r>
              <a:rPr lang="uk-UA" sz="2400" i="1" dirty="0" smtClean="0"/>
              <a:t> </a:t>
            </a:r>
            <a:r>
              <a:rPr lang="uk-UA" sz="2400" i="1" dirty="0" err="1" smtClean="0"/>
              <a:t>больного</a:t>
            </a:r>
            <a:endParaRPr lang="ru-RU" sz="2400" i="1" dirty="0" smtClean="0"/>
          </a:p>
          <a:p>
            <a:r>
              <a:rPr lang="ru-RU" i="1" u="sng" dirty="0" smtClean="0">
                <a:solidFill>
                  <a:srgbClr val="FFFF00"/>
                </a:solidFill>
              </a:rPr>
              <a:t>Медицинская деонтология </a:t>
            </a:r>
            <a:r>
              <a:rPr lang="ru-RU" i="1" dirty="0" smtClean="0"/>
              <a:t>– </a:t>
            </a:r>
            <a:r>
              <a:rPr lang="ru-RU" sz="2400" i="1" dirty="0" smtClean="0"/>
              <a:t>комплекс этических норм и правил, регулируемый совестью врача, которыми он следует в своей профессиональной деятельности с целью достижения максимальной пользы для больного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HP\Desktop\iStock_000038757812_Large-1200x7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013176"/>
            <a:ext cx="8496944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 что, собственно, изменилось?...»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744" y="-19149"/>
            <a:ext cx="7609656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Эволюция медицинской морали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1028" name="Picture 4" descr="C:\Users\HP\Desktop\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4221088"/>
            <a:ext cx="2952328" cy="2304256"/>
          </a:xfrm>
          <a:prstGeom prst="rect">
            <a:avLst/>
          </a:prstGeom>
          <a:noFill/>
        </p:spPr>
      </p:pic>
      <p:pic>
        <p:nvPicPr>
          <p:cNvPr id="1030" name="Picture 6" descr="C:\Users\HP\Desktop\doctor_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140968"/>
            <a:ext cx="3168352" cy="2448272"/>
          </a:xfrm>
          <a:prstGeom prst="rect">
            <a:avLst/>
          </a:prstGeom>
          <a:noFill/>
        </p:spPr>
      </p:pic>
      <p:pic>
        <p:nvPicPr>
          <p:cNvPr id="1029" name="Picture 5" descr="C:\Users\HP\Desktop\vrach_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276872"/>
            <a:ext cx="2520280" cy="2520280"/>
          </a:xfrm>
          <a:prstGeom prst="rect">
            <a:avLst/>
          </a:prstGeom>
          <a:noFill/>
        </p:spPr>
      </p:pic>
      <p:sp>
        <p:nvSpPr>
          <p:cNvPr id="9" name="Прямоугольная выноска 8"/>
          <p:cNvSpPr/>
          <p:nvPr/>
        </p:nvSpPr>
        <p:spPr bwMode="auto">
          <a:xfrm>
            <a:off x="611560" y="2204864"/>
            <a:ext cx="2232248" cy="1764776"/>
          </a:xfrm>
          <a:prstGeom prst="wedgeRectCallout">
            <a:avLst>
              <a:gd name="adj1" fmla="val -42421"/>
              <a:gd name="adj2" fmla="val 8324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Модель Гиппократа + Модель Парацельса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2"/>
                </a:solidFill>
                <a:effectLst/>
              </a:rPr>
              <a:t>«Не навреди!» + «Делай добро»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ahoma" pitchFamily="34" charset="0"/>
            </a:endParaRPr>
          </a:p>
        </p:txBody>
      </p:sp>
      <p:sp>
        <p:nvSpPr>
          <p:cNvPr id="10" name="Прямоугольная выноска 9"/>
          <p:cNvSpPr/>
          <p:nvPr/>
        </p:nvSpPr>
        <p:spPr bwMode="auto">
          <a:xfrm>
            <a:off x="2987824" y="1448200"/>
            <a:ext cx="2808312" cy="1332728"/>
          </a:xfrm>
          <a:prstGeom prst="wedgeRectCallout">
            <a:avLst>
              <a:gd name="adj1" fmla="val -41425"/>
              <a:gd name="adj2" fmla="val 1293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err="1" smtClean="0">
                <a:solidFill>
                  <a:schemeClr val="bg2"/>
                </a:solidFill>
                <a:effectLst/>
              </a:rPr>
              <a:t>Д</a:t>
            </a:r>
            <a:r>
              <a:rPr kumimoji="0" lang="ru-RU" sz="1800" b="1" i="1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еонтологическая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 модель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2"/>
                </a:solidFill>
                <a:effectLst/>
              </a:rPr>
              <a:t>«Светя другим, сгораю сам!»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ahoma" pitchFamily="34" charset="0"/>
            </a:endParaRPr>
          </a:p>
        </p:txBody>
      </p:sp>
      <p:sp>
        <p:nvSpPr>
          <p:cNvPr id="11" name="Прямоугольная выноска 10"/>
          <p:cNvSpPr/>
          <p:nvPr/>
        </p:nvSpPr>
        <p:spPr bwMode="auto">
          <a:xfrm>
            <a:off x="5940152" y="980728"/>
            <a:ext cx="2952328" cy="1008112"/>
          </a:xfrm>
          <a:prstGeom prst="wedgeRectCallout">
            <a:avLst>
              <a:gd name="adj1" fmla="val 3310"/>
              <a:gd name="adj2" fmla="val 107632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Биоэтическая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 модель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2"/>
                </a:solidFill>
                <a:effectLst/>
              </a:rPr>
              <a:t>«Информированное согласие»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ahoma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3563888" y="5589240"/>
            <a:ext cx="2592288" cy="93610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ПАТЕРНАЛИЗМ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6156176" y="4674840"/>
            <a:ext cx="2520280" cy="9144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ahoma" pitchFamily="34" charset="0"/>
              </a:rPr>
              <a:t>Коллегиальность</a:t>
            </a:r>
          </a:p>
        </p:txBody>
      </p:sp>
      <p:sp>
        <p:nvSpPr>
          <p:cNvPr id="14" name="Пятно 1 13"/>
          <p:cNvSpPr/>
          <p:nvPr/>
        </p:nvSpPr>
        <p:spPr bwMode="auto">
          <a:xfrm>
            <a:off x="107504" y="5157192"/>
            <a:ext cx="1512168" cy="1584176"/>
          </a:xfrm>
          <a:prstGeom prst="irregularSeal1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460</a:t>
            </a:r>
            <a:r>
              <a:rPr kumimoji="0" lang="ru-RU" sz="1400" b="1" i="1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до н.э.</a:t>
            </a:r>
            <a:r>
              <a:rPr kumimoji="0" lang="ru-RU" sz="1400" b="1" i="1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– 1541г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5" name="Пятно 1 14"/>
          <p:cNvSpPr/>
          <p:nvPr/>
        </p:nvSpPr>
        <p:spPr bwMode="auto">
          <a:xfrm>
            <a:off x="2627784" y="4509120"/>
            <a:ext cx="1512168" cy="1592560"/>
          </a:xfrm>
          <a:prstGeom prst="irregularSeal1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VII – XX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вв.</a:t>
            </a:r>
          </a:p>
        </p:txBody>
      </p:sp>
      <p:sp>
        <p:nvSpPr>
          <p:cNvPr id="16" name="Пятно 1 15"/>
          <p:cNvSpPr/>
          <p:nvPr/>
        </p:nvSpPr>
        <p:spPr bwMode="auto">
          <a:xfrm>
            <a:off x="5580112" y="3429000"/>
            <a:ext cx="1728192" cy="1584176"/>
          </a:xfrm>
          <a:prstGeom prst="irregularSeal1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XX – XI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вв…?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15672" cy="838200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err="1">
                <a:solidFill>
                  <a:srgbClr val="FFFF00"/>
                </a:solidFill>
              </a:rPr>
              <a:t>Биоэтическая</a:t>
            </a:r>
            <a:r>
              <a:rPr lang="ru-RU" sz="3600" b="1" i="1" dirty="0">
                <a:solidFill>
                  <a:srgbClr val="FFFF00"/>
                </a:solidFill>
              </a:rPr>
              <a:t> </a:t>
            </a:r>
            <a:r>
              <a:rPr lang="ru-RU" sz="3600" b="1" i="1" dirty="0" smtClean="0">
                <a:solidFill>
                  <a:srgbClr val="FFFF00"/>
                </a:solidFill>
              </a:rPr>
              <a:t>модель: о чем это?</a:t>
            </a:r>
            <a:br>
              <a:rPr lang="ru-RU" sz="3600" b="1" i="1" dirty="0" smtClean="0">
                <a:solidFill>
                  <a:srgbClr val="FFFF00"/>
                </a:solidFill>
              </a:rPr>
            </a:br>
            <a:endParaRPr lang="ru-RU" sz="3600" b="1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340768"/>
            <a:ext cx="7272808" cy="5184576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90000"/>
              </a:lnSpc>
            </a:pPr>
            <a:r>
              <a:rPr lang="ru-RU" i="1" dirty="0"/>
              <a:t>Главная цель современной медицины – благополучие пациента</a:t>
            </a:r>
          </a:p>
          <a:p>
            <a:pPr algn="just">
              <a:lnSpc>
                <a:spcPct val="90000"/>
              </a:lnSpc>
            </a:pPr>
            <a:endParaRPr lang="ru-RU" sz="2100" i="1" dirty="0"/>
          </a:p>
          <a:p>
            <a:pPr algn="just">
              <a:lnSpc>
                <a:spcPct val="90000"/>
              </a:lnSpc>
            </a:pPr>
            <a:r>
              <a:rPr lang="ru-RU" i="1" dirty="0"/>
              <a:t>Восстановление здоровья – одна из основных форм этого благополучия</a:t>
            </a:r>
          </a:p>
          <a:p>
            <a:pPr algn="just">
              <a:lnSpc>
                <a:spcPct val="90000"/>
              </a:lnSpc>
            </a:pPr>
            <a:endParaRPr lang="ru-RU" sz="2100" i="1" dirty="0"/>
          </a:p>
          <a:p>
            <a:pPr algn="just">
              <a:lnSpc>
                <a:spcPct val="90000"/>
              </a:lnSpc>
            </a:pPr>
            <a:r>
              <a:rPr lang="ru-RU" i="1" dirty="0"/>
              <a:t>Важнейшая ценность цивилизованного общества - уважение автономии индивида </a:t>
            </a:r>
          </a:p>
          <a:p>
            <a:pPr algn="just">
              <a:lnSpc>
                <a:spcPct val="90000"/>
              </a:lnSpc>
            </a:pPr>
            <a:endParaRPr lang="ru-RU" sz="2100" i="1" dirty="0"/>
          </a:p>
          <a:p>
            <a:pPr algn="just">
              <a:lnSpc>
                <a:spcPct val="90000"/>
              </a:lnSpc>
            </a:pPr>
            <a:r>
              <a:rPr lang="ru-RU" i="1" dirty="0"/>
              <a:t>Каждый человек волен самостоятельно и единолично принимать решения, влияющие на его жизнь</a:t>
            </a:r>
          </a:p>
          <a:p>
            <a:pPr algn="just">
              <a:lnSpc>
                <a:spcPct val="90000"/>
              </a:lnSpc>
            </a:pPr>
            <a:endParaRPr lang="ru-RU" sz="2100" i="1" dirty="0"/>
          </a:p>
          <a:p>
            <a:pPr algn="just">
              <a:lnSpc>
                <a:spcPct val="90000"/>
              </a:lnSpc>
              <a:buNone/>
            </a:pPr>
            <a:r>
              <a:rPr lang="ru-RU" i="1" dirty="0"/>
              <a:t>    Таким образом, </a:t>
            </a:r>
            <a:r>
              <a:rPr lang="ru-RU" b="1" i="1" u="sng" dirty="0">
                <a:solidFill>
                  <a:srgbClr val="FFFF00"/>
                </a:solidFill>
              </a:rPr>
              <a:t>БИОМЕДИЦИНСКАЯ ЭТИКА –</a:t>
            </a:r>
          </a:p>
          <a:p>
            <a:pPr algn="just">
              <a:lnSpc>
                <a:spcPct val="90000"/>
              </a:lnSpc>
              <a:buNone/>
            </a:pPr>
            <a:r>
              <a:rPr lang="ru-RU" b="1" i="1" dirty="0">
                <a:solidFill>
                  <a:schemeClr val="accent1"/>
                </a:solidFill>
              </a:rPr>
              <a:t>              </a:t>
            </a:r>
            <a:r>
              <a:rPr lang="ru-RU" b="1" i="1" dirty="0"/>
              <a:t>нравственное отношение общества в целом и профессионалов-медиков в особенности к человеку, его жизни, здоровью и смерти, которое ставит перед собой задачу сделать их охрану приоритетным правом каждого человека</a:t>
            </a:r>
            <a:endParaRPr lang="ru-RU" b="1" i="1" dirty="0">
              <a:solidFill>
                <a:schemeClr val="accent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163165"/>
            <a:ext cx="7543800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… и, следовательно…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80728"/>
            <a:ext cx="8424936" cy="5256584"/>
          </a:xfrm>
        </p:spPr>
        <p:txBody>
          <a:bodyPr/>
          <a:lstStyle/>
          <a:p>
            <a:r>
              <a:rPr lang="ru-RU" sz="2400" b="1" i="1" u="sng" dirty="0" smtClean="0">
                <a:solidFill>
                  <a:srgbClr val="FFFF00"/>
                </a:solidFill>
              </a:rPr>
              <a:t>Качество медицинской помощи (ФЗ №323..) </a:t>
            </a:r>
            <a:r>
              <a:rPr lang="ru-RU" sz="2400" i="1" dirty="0" smtClean="0">
                <a:solidFill>
                  <a:srgbClr val="FFFF00"/>
                </a:solidFill>
              </a:rPr>
              <a:t>- </a:t>
            </a:r>
            <a:r>
              <a:rPr lang="ru-RU" sz="2400" i="1" dirty="0" smtClean="0"/>
              <a:t>совокупность характеристик, отражающих </a:t>
            </a:r>
            <a:r>
              <a:rPr lang="ru-RU" sz="2400" b="1" i="1" dirty="0" smtClean="0"/>
              <a:t>своевременность </a:t>
            </a:r>
            <a:r>
              <a:rPr lang="ru-RU" sz="2400" i="1" dirty="0" smtClean="0"/>
              <a:t>оказания медицинской помощи, </a:t>
            </a:r>
            <a:r>
              <a:rPr lang="ru-RU" sz="2400" b="1" i="1" dirty="0" smtClean="0"/>
              <a:t>правильность выбора</a:t>
            </a:r>
            <a:r>
              <a:rPr lang="en-US" sz="2400" b="1" i="1" dirty="0" smtClean="0"/>
              <a:t> </a:t>
            </a:r>
            <a:r>
              <a:rPr lang="en-US" sz="2400" i="1" dirty="0" smtClean="0"/>
              <a:t>(</a:t>
            </a:r>
            <a:r>
              <a:rPr lang="ru-RU" sz="2400" i="1" dirty="0" smtClean="0"/>
              <a:t> на основании КР, </a:t>
            </a:r>
            <a:r>
              <a:rPr lang="ru-RU" sz="2400" i="1" dirty="0" err="1" smtClean="0"/>
              <a:t>Ст</a:t>
            </a:r>
            <a:r>
              <a:rPr lang="ru-RU" sz="2400" i="1" dirty="0" smtClean="0"/>
              <a:t>, ПОМП, </a:t>
            </a:r>
            <a:r>
              <a:rPr lang="ru-RU" sz="2400" i="1" dirty="0" err="1" smtClean="0"/>
              <a:t>Пр</a:t>
            </a:r>
            <a:r>
              <a:rPr lang="ru-RU" sz="2400" i="1" dirty="0" smtClean="0"/>
              <a:t> и при наличии согласия) методов профилактики, диагностики, лечения и реабилитации при оказании медицинской помощи, </a:t>
            </a:r>
            <a:r>
              <a:rPr lang="ru-RU" sz="2400" b="1" i="1" dirty="0" smtClean="0"/>
              <a:t>степень достижения </a:t>
            </a:r>
            <a:r>
              <a:rPr lang="ru-RU" sz="2400" i="1" dirty="0" smtClean="0"/>
              <a:t>запланированного </a:t>
            </a:r>
            <a:r>
              <a:rPr lang="ru-RU" sz="2400" i="1" dirty="0" smtClean="0"/>
              <a:t>результата</a:t>
            </a:r>
            <a:endParaRPr lang="en-US" sz="2400" b="1" i="1" u="sng" dirty="0" smtClean="0">
              <a:solidFill>
                <a:srgbClr val="FFFF00"/>
              </a:solidFill>
            </a:endParaRPr>
          </a:p>
          <a:p>
            <a:r>
              <a:rPr lang="ru-RU" sz="2400" b="1" i="1" u="sng" dirty="0" smtClean="0">
                <a:solidFill>
                  <a:srgbClr val="FFFF00"/>
                </a:solidFill>
              </a:rPr>
              <a:t>Качество </a:t>
            </a:r>
            <a:r>
              <a:rPr lang="ru-RU" sz="2400" b="1" i="1" u="sng" dirty="0" smtClean="0">
                <a:solidFill>
                  <a:srgbClr val="FFFF00"/>
                </a:solidFill>
              </a:rPr>
              <a:t>медицинской помощи (</a:t>
            </a:r>
            <a:r>
              <a:rPr lang="ru-RU" sz="2400" b="1" i="1" u="sng" dirty="0" err="1" smtClean="0">
                <a:solidFill>
                  <a:srgbClr val="FFFF00"/>
                </a:solidFill>
              </a:rPr>
              <a:t>quality</a:t>
            </a:r>
            <a:r>
              <a:rPr lang="ru-RU" sz="2400" b="1" i="1" u="sng" dirty="0" smtClean="0">
                <a:solidFill>
                  <a:srgbClr val="FFFF00"/>
                </a:solidFill>
              </a:rPr>
              <a:t> </a:t>
            </a:r>
            <a:r>
              <a:rPr lang="ru-RU" sz="2400" b="1" i="1" u="sng" dirty="0" err="1" smtClean="0">
                <a:solidFill>
                  <a:srgbClr val="FFFF00"/>
                </a:solidFill>
              </a:rPr>
              <a:t>of</a:t>
            </a:r>
            <a:r>
              <a:rPr lang="ru-RU" sz="2400" b="1" i="1" u="sng" dirty="0" smtClean="0">
                <a:solidFill>
                  <a:srgbClr val="FFFF00"/>
                </a:solidFill>
              </a:rPr>
              <a:t> </a:t>
            </a:r>
            <a:r>
              <a:rPr lang="ru-RU" sz="2400" b="1" i="1" u="sng" dirty="0" err="1" smtClean="0">
                <a:solidFill>
                  <a:srgbClr val="FFFF00"/>
                </a:solidFill>
              </a:rPr>
              <a:t>medical</a:t>
            </a:r>
            <a:r>
              <a:rPr lang="ru-RU" sz="2400" b="1" i="1" u="sng" dirty="0" smtClean="0">
                <a:solidFill>
                  <a:srgbClr val="FFFF00"/>
                </a:solidFill>
              </a:rPr>
              <a:t> </a:t>
            </a:r>
            <a:r>
              <a:rPr lang="ru-RU" sz="2400" b="1" i="1" u="sng" dirty="0" err="1" smtClean="0">
                <a:solidFill>
                  <a:srgbClr val="FFFF00"/>
                </a:solidFill>
              </a:rPr>
              <a:t>care</a:t>
            </a:r>
            <a:r>
              <a:rPr lang="ru-RU" sz="2400" b="1" i="1" u="sng" dirty="0" smtClean="0">
                <a:solidFill>
                  <a:srgbClr val="FFFF00"/>
                </a:solidFill>
              </a:rPr>
              <a:t> - </a:t>
            </a:r>
            <a:r>
              <a:rPr lang="en-US" sz="2400" b="1" i="1" u="sng" dirty="0" smtClean="0">
                <a:solidFill>
                  <a:srgbClr val="FFFF00"/>
                </a:solidFill>
              </a:rPr>
              <a:t>ISO</a:t>
            </a:r>
            <a:r>
              <a:rPr lang="ru-RU" sz="2400" b="1" i="1" u="sng" dirty="0" smtClean="0">
                <a:solidFill>
                  <a:srgbClr val="FFFF00"/>
                </a:solidFill>
              </a:rPr>
              <a:t>) </a:t>
            </a:r>
            <a:r>
              <a:rPr lang="ru-RU" sz="2400" i="1" dirty="0" smtClean="0"/>
              <a:t>— это совокупность характеристик, подтверждающих соответствие оказанной медицинской помощи имеющимся потребностям (состоянию пациента), его ожиданиям, современному уровню медицинской науки и технологии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 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696" y="304800"/>
            <a:ext cx="7543800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7 признаков качественной МП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1772816"/>
            <a:ext cx="5593432" cy="4114800"/>
          </a:xfrm>
        </p:spPr>
        <p:txBody>
          <a:bodyPr/>
          <a:lstStyle/>
          <a:p>
            <a:r>
              <a:rPr lang="ru-RU" sz="2800" i="1" dirty="0" smtClean="0"/>
              <a:t>Адекватность</a:t>
            </a:r>
          </a:p>
          <a:p>
            <a:r>
              <a:rPr lang="ru-RU" sz="2800" i="1" dirty="0" smtClean="0"/>
              <a:t>Доступность</a:t>
            </a:r>
          </a:p>
          <a:p>
            <a:r>
              <a:rPr lang="ru-RU" sz="2800" i="1" dirty="0" smtClean="0"/>
              <a:t>Преемственность и непрерывность</a:t>
            </a:r>
          </a:p>
          <a:p>
            <a:r>
              <a:rPr lang="ru-RU" sz="2800" i="1" dirty="0" smtClean="0"/>
              <a:t>Эффективность</a:t>
            </a:r>
          </a:p>
          <a:p>
            <a:r>
              <a:rPr lang="ru-RU" sz="2800" i="1" dirty="0" smtClean="0"/>
              <a:t>Своевременность</a:t>
            </a:r>
          </a:p>
          <a:p>
            <a:r>
              <a:rPr lang="ru-RU" sz="2800" b="1" i="1" dirty="0" smtClean="0">
                <a:solidFill>
                  <a:srgbClr val="FFFF00"/>
                </a:solidFill>
              </a:rPr>
              <a:t>Безопасность</a:t>
            </a:r>
            <a:endParaRPr lang="ru-RU" sz="2800" i="1" dirty="0" smtClean="0"/>
          </a:p>
          <a:p>
            <a:r>
              <a:rPr lang="ru-RU" sz="2800" i="1" dirty="0" smtClean="0"/>
              <a:t>Способность удовлетворять ожиданиям и потребностям пациента</a:t>
            </a:r>
          </a:p>
          <a:p>
            <a:endParaRPr lang="ru-RU" dirty="0"/>
          </a:p>
        </p:txBody>
      </p:sp>
      <p:pic>
        <p:nvPicPr>
          <p:cNvPr id="4" name="Picture 2" descr="C:\Users\o.cheraneva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1296144" cy="1080120"/>
          </a:xfrm>
          <a:prstGeom prst="rect">
            <a:avLst/>
          </a:prstGeom>
          <a:noFill/>
        </p:spPr>
      </p:pic>
      <p:sp>
        <p:nvSpPr>
          <p:cNvPr id="6" name="Овальная выноска 5"/>
          <p:cNvSpPr/>
          <p:nvPr/>
        </p:nvSpPr>
        <p:spPr bwMode="auto">
          <a:xfrm>
            <a:off x="4788024" y="2204864"/>
            <a:ext cx="4104456" cy="2664296"/>
          </a:xfrm>
          <a:prstGeom prst="wedgeEllipseCallout">
            <a:avLst>
              <a:gd name="adj1" fmla="val -66829"/>
              <a:gd name="adj2" fmla="val 57915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600" b="1" i="1" dirty="0" smtClean="0">
                <a:solidFill>
                  <a:schemeClr val="bg2"/>
                </a:solidFill>
                <a:effectLst/>
              </a:rPr>
              <a:t>предотвращение неблагоприятных исходов или повреждений (рисков) во время процесса лечения или уменьшение ущерба в случае их наступления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ИЛЛЮЗИЯ БЕЗОПАСНОСТИ</a:t>
            </a:r>
            <a:endParaRPr lang="ru-RU" i="1" dirty="0">
              <a:solidFill>
                <a:srgbClr val="FFFF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5300663"/>
          <a:ext cx="8712968" cy="1081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home\Desktop\downloa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988840"/>
            <a:ext cx="4824537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РИСКИ МЕДИЦИНСКОЙ ОРГАНИЗАЦИИ</a:t>
            </a:r>
            <a:endParaRPr lang="ru-RU" i="1" dirty="0">
              <a:solidFill>
                <a:srgbClr val="FFFF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066800" y="1981200"/>
          <a:ext cx="754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o.cheraneva\Desktop\downloa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988840"/>
            <a:ext cx="1152128" cy="936104"/>
          </a:xfrm>
          <a:prstGeom prst="rect">
            <a:avLst/>
          </a:prstGeom>
          <a:noFill/>
        </p:spPr>
      </p:pic>
      <p:sp>
        <p:nvSpPr>
          <p:cNvPr id="7" name="Овал 6"/>
          <p:cNvSpPr/>
          <p:nvPr/>
        </p:nvSpPr>
        <p:spPr bwMode="auto">
          <a:xfrm>
            <a:off x="7020272" y="1772816"/>
            <a:ext cx="1584176" cy="1368152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0" name="Пятно 1 9"/>
          <p:cNvSpPr/>
          <p:nvPr/>
        </p:nvSpPr>
        <p:spPr bwMode="auto">
          <a:xfrm>
            <a:off x="-252536" y="5826968"/>
            <a:ext cx="3744416" cy="1130424"/>
          </a:xfrm>
          <a:prstGeom prst="irregularSeal1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БЕЗОПАСНОСТЬ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«РИСКИ  РИСКОВ»</a:t>
            </a:r>
            <a:endParaRPr lang="ru-RU" i="1" dirty="0">
              <a:solidFill>
                <a:srgbClr val="FFFF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66800" y="1981200"/>
          <a:ext cx="754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639000" cy="1431925"/>
          </a:xfrm>
          <a:noFill/>
        </p:spPr>
        <p:txBody>
          <a:bodyPr/>
          <a:lstStyle/>
          <a:p>
            <a:pPr algn="ctr"/>
            <a:r>
              <a:rPr lang="ru-RU" sz="2800" i="1" dirty="0" smtClean="0">
                <a:solidFill>
                  <a:srgbClr val="FFFF66"/>
                </a:solidFill>
              </a:rPr>
              <a:t>СИСТЕМА УПРАВЛЕНИЯ КАЧЕСТВОМ </a:t>
            </a:r>
            <a:br>
              <a:rPr lang="ru-RU" sz="2800" i="1" dirty="0" smtClean="0">
                <a:solidFill>
                  <a:srgbClr val="FFFF66"/>
                </a:solidFill>
              </a:rPr>
            </a:br>
            <a:r>
              <a:rPr lang="ru-RU" sz="2800" i="1" dirty="0" smtClean="0">
                <a:solidFill>
                  <a:srgbClr val="FFFF66"/>
                </a:solidFill>
              </a:rPr>
              <a:t>МП в  МО</a:t>
            </a:r>
            <a:endParaRPr lang="ru-RU" sz="2800" i="1" dirty="0">
              <a:solidFill>
                <a:srgbClr val="FFFF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971600" y="2060848"/>
            <a:ext cx="3168352" cy="18002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effectLst/>
              </a:rPr>
              <a:t>УПРАВЛЕНИЕ </a:t>
            </a:r>
            <a:r>
              <a:rPr lang="ru-RU" sz="2800" b="1" i="1" dirty="0" smtClean="0">
                <a:solidFill>
                  <a:schemeClr val="bg1"/>
                </a:solidFill>
                <a:effectLst/>
              </a:rPr>
              <a:t>РИСКАМИ</a:t>
            </a:r>
            <a:r>
              <a:rPr lang="ru-RU" sz="2800" dirty="0" smtClean="0"/>
              <a:t> 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5508104" y="2060848"/>
            <a:ext cx="3096344" cy="18002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КОНТРОЛЬ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</a:rPr>
              <a:t>КАЧЕСТВА </a:t>
            </a:r>
          </a:p>
        </p:txBody>
      </p:sp>
      <p:sp>
        <p:nvSpPr>
          <p:cNvPr id="7" name="Стрелка вниз 6"/>
          <p:cNvSpPr/>
          <p:nvPr/>
        </p:nvSpPr>
        <p:spPr bwMode="auto">
          <a:xfrm>
            <a:off x="2267744" y="3861048"/>
            <a:ext cx="484632" cy="97840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 bwMode="auto">
          <a:xfrm>
            <a:off x="6948264" y="3861048"/>
            <a:ext cx="484632" cy="97840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1115616" y="4869160"/>
            <a:ext cx="2664296" cy="144016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СТАНДАРТЫ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1"/>
                </a:solidFill>
                <a:effectLst/>
              </a:rPr>
              <a:t>КАЧЕСТВА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10" name="Овал 9"/>
          <p:cNvSpPr/>
          <p:nvPr/>
        </p:nvSpPr>
        <p:spPr bwMode="auto">
          <a:xfrm>
            <a:off x="5796136" y="4869160"/>
            <a:ext cx="2736304" cy="1368152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КРИТЕРИИ</a:t>
            </a:r>
            <a:r>
              <a:rPr kumimoji="0" lang="ru-RU" sz="1800" b="1" i="1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 ОЦЕНКИ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1"/>
                </a:solidFill>
                <a:effectLst/>
              </a:rPr>
              <a:t>КАЧЕСТВА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11" name="Picture 3" descr="C:\Users\home\Desktop\e9982a70cfdf71a48fb684606a4d909b.png.750x300_q85_cro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149080"/>
            <a:ext cx="864096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C:\Users\home\Desktop\imag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49080"/>
            <a:ext cx="864096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 bwMode="auto">
          <a:xfrm>
            <a:off x="3779912" y="5085184"/>
            <a:ext cx="1994520" cy="9144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4" name="Содержимое 2"/>
          <p:cNvSpPr>
            <a:spLocks noGrp="1"/>
          </p:cNvSpPr>
          <p:nvPr>
            <p:ph idx="1"/>
          </p:nvPr>
        </p:nvSpPr>
        <p:spPr>
          <a:xfrm>
            <a:off x="3443064" y="5085184"/>
            <a:ext cx="2425080" cy="1008112"/>
          </a:xfrm>
        </p:spPr>
        <p:txBody>
          <a:bodyPr/>
          <a:lstStyle/>
          <a:p>
            <a:r>
              <a:rPr lang="ru-RU" sz="1000" b="1" i="1" dirty="0" smtClean="0">
                <a:solidFill>
                  <a:schemeClr val="bg2"/>
                </a:solidFill>
                <a:effectLst/>
              </a:rPr>
              <a:t>Приказ МЗ РФ от 10.05.17 №203н «Об утверждении критериев оценки качества медицинской помощи»</a:t>
            </a:r>
          </a:p>
          <a:p>
            <a:r>
              <a:rPr lang="ru-RU" sz="1000" b="1" i="1" dirty="0" smtClean="0">
                <a:solidFill>
                  <a:schemeClr val="bg2"/>
                </a:solidFill>
                <a:effectLst/>
              </a:rPr>
              <a:t> КР, ПОМП, Ст….</a:t>
            </a:r>
            <a:endParaRPr lang="ru-RU" sz="1000" b="1" i="1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188640"/>
            <a:ext cx="7543800" cy="1431925"/>
          </a:xfrm>
        </p:spPr>
        <p:txBody>
          <a:bodyPr/>
          <a:lstStyle/>
          <a:p>
            <a:pPr algn="ctr"/>
            <a:r>
              <a:rPr lang="ru-RU" sz="3200" i="1" dirty="0" smtClean="0">
                <a:solidFill>
                  <a:srgbClr val="FFFF00"/>
                </a:solidFill>
              </a:rPr>
              <a:t>ПРЕИМУЩЕСТВА ВНЕДРЕНИЯ </a:t>
            </a:r>
            <a:br>
              <a:rPr lang="ru-RU" sz="3200" i="1" dirty="0" smtClean="0">
                <a:solidFill>
                  <a:srgbClr val="FFFF00"/>
                </a:solidFill>
              </a:rPr>
            </a:br>
            <a:r>
              <a:rPr lang="ru-RU" sz="3200" i="1" dirty="0" smtClean="0">
                <a:solidFill>
                  <a:srgbClr val="FFFF00"/>
                </a:solidFill>
              </a:rPr>
              <a:t>Системы Управления Рисками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66800" y="1621160"/>
          <a:ext cx="7543800" cy="4400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ятно 1 4"/>
          <p:cNvSpPr/>
          <p:nvPr/>
        </p:nvSpPr>
        <p:spPr bwMode="auto">
          <a:xfrm>
            <a:off x="-36512" y="5661248"/>
            <a:ext cx="3240360" cy="1274440"/>
          </a:xfrm>
          <a:prstGeom prst="irregularSeal1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Повышение качества МП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o.cheraneva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933056"/>
            <a:ext cx="720079" cy="648072"/>
          </a:xfrm>
          <a:prstGeom prst="rect">
            <a:avLst/>
          </a:prstGeom>
          <a:noFill/>
        </p:spPr>
      </p:pic>
      <p:pic>
        <p:nvPicPr>
          <p:cNvPr id="8" name="Picture 3" descr="C:\Users\o.cheraneva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229200"/>
            <a:ext cx="720079" cy="648072"/>
          </a:xfrm>
          <a:prstGeom prst="rect">
            <a:avLst/>
          </a:prstGeom>
          <a:noFill/>
        </p:spPr>
      </p:pic>
      <p:sp>
        <p:nvSpPr>
          <p:cNvPr id="162819" name="Rectangle 3"/>
          <p:cNvSpPr>
            <a:spLocks noChangeArrowheads="1"/>
          </p:cNvSpPr>
          <p:nvPr/>
        </p:nvSpPr>
        <p:spPr bwMode="auto">
          <a:xfrm>
            <a:off x="251520" y="620688"/>
            <a:ext cx="4480024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kumimoji="0" lang="ru-RU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Ресурсы</a:t>
            </a: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539552" y="2060848"/>
            <a:ext cx="40386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kumimoji="0" lang="ru-RU" sz="3200" i="1" dirty="0">
                <a:solidFill>
                  <a:schemeClr val="tx1"/>
                </a:solidFill>
                <a:effectLst/>
              </a:rPr>
              <a:t>Финансовые</a:t>
            </a:r>
          </a:p>
          <a:p>
            <a:pPr eaLnBrk="1" hangingPunct="1">
              <a:spcBef>
                <a:spcPct val="20000"/>
              </a:spcBef>
            </a:pPr>
            <a:r>
              <a:rPr kumimoji="0" lang="ru-RU" sz="3200" i="1" dirty="0">
                <a:solidFill>
                  <a:schemeClr val="tx1"/>
                </a:solidFill>
                <a:effectLst/>
              </a:rPr>
              <a:t>Юридические</a:t>
            </a:r>
          </a:p>
          <a:p>
            <a:pPr eaLnBrk="1" hangingPunct="1">
              <a:spcBef>
                <a:spcPct val="20000"/>
              </a:spcBef>
            </a:pPr>
            <a:r>
              <a:rPr kumimoji="0" lang="ru-RU" sz="3200" i="1" dirty="0" smtClean="0">
                <a:solidFill>
                  <a:schemeClr val="tx1"/>
                </a:solidFill>
                <a:effectLst/>
              </a:rPr>
              <a:t>Информационные</a:t>
            </a:r>
          </a:p>
          <a:p>
            <a:pPr eaLnBrk="1" hangingPunct="1">
              <a:spcBef>
                <a:spcPct val="20000"/>
              </a:spcBef>
            </a:pPr>
            <a:endParaRPr kumimoji="0" lang="ru-RU" sz="3200" i="1" dirty="0">
              <a:solidFill>
                <a:schemeClr val="tx1"/>
              </a:solidFill>
              <a:effectLst/>
            </a:endParaRPr>
          </a:p>
          <a:p>
            <a:pPr eaLnBrk="1" hangingPunct="1">
              <a:spcBef>
                <a:spcPct val="20000"/>
              </a:spcBef>
            </a:pPr>
            <a:r>
              <a:rPr kumimoji="0" lang="ru-RU" sz="3200" i="1" dirty="0">
                <a:solidFill>
                  <a:schemeClr val="tx1"/>
                </a:solidFill>
                <a:effectLst/>
              </a:rPr>
              <a:t>….</a:t>
            </a:r>
          </a:p>
          <a:p>
            <a:pPr eaLnBrk="1" hangingPunct="1">
              <a:spcBef>
                <a:spcPct val="20000"/>
              </a:spcBef>
            </a:pPr>
            <a:r>
              <a:rPr kumimoji="0" lang="ru-RU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Человеческие</a:t>
            </a: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716016" y="404664"/>
            <a:ext cx="3744416" cy="1764776"/>
          </a:xfrm>
          <a:prstGeom prst="wedgeRectCallout">
            <a:avLst>
              <a:gd name="adj1" fmla="val -88097"/>
              <a:gd name="adj2" fmla="val 2086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ru-RU" b="1" i="1" dirty="0" smtClean="0">
                <a:solidFill>
                  <a:srgbClr val="FF0000"/>
                </a:solidFill>
              </a:rPr>
              <a:t>Наиболее важный актив организации (люди) наименее понятен, наименее склонен к измерению, и, как следствие, наименее управляем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o.cheraneva\Desktop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437112"/>
            <a:ext cx="2619375" cy="1743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o.cheraneva\Desktop\downlo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501008"/>
            <a:ext cx="2619375" cy="1743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Управление рисками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52736"/>
            <a:ext cx="4040188" cy="1122139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ru-RU" i="1" dirty="0" err="1" smtClean="0"/>
              <a:t>Человеко-ориентированный</a:t>
            </a:r>
            <a:r>
              <a:rPr lang="ru-RU" i="1" dirty="0" smtClean="0"/>
              <a:t> подход</a:t>
            </a:r>
            <a:endParaRPr lang="ru-RU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i="1" u="sng" dirty="0" smtClean="0"/>
              <a:t>Фокус – </a:t>
            </a:r>
            <a:r>
              <a:rPr lang="ru-RU" i="1" dirty="0" smtClean="0"/>
              <a:t>индивидуальные ошибки</a:t>
            </a:r>
          </a:p>
          <a:p>
            <a:r>
              <a:rPr lang="ru-RU" i="1" u="sng" dirty="0" smtClean="0"/>
              <a:t>Причины:</a:t>
            </a:r>
            <a:r>
              <a:rPr lang="ru-RU" i="1" dirty="0" smtClean="0"/>
              <a:t> забывчивость, некомпетентность, невнимательность, аморальность</a:t>
            </a:r>
            <a:endParaRPr lang="ru-RU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052736"/>
            <a:ext cx="4041775" cy="1122139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ru-RU" i="1" dirty="0" smtClean="0"/>
              <a:t>Системный (организационный) подход</a:t>
            </a:r>
            <a:endParaRPr lang="ru-RU" i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i="1" u="sng" dirty="0" smtClean="0"/>
              <a:t>Фокус</a:t>
            </a:r>
            <a:r>
              <a:rPr lang="ru-RU" i="1" dirty="0" smtClean="0"/>
              <a:t> – условия, в которых работают люди</a:t>
            </a:r>
            <a:endParaRPr lang="ru-RU" i="1" dirty="0"/>
          </a:p>
        </p:txBody>
      </p:sp>
      <p:sp>
        <p:nvSpPr>
          <p:cNvPr id="7" name="Овал 6"/>
          <p:cNvSpPr/>
          <p:nvPr/>
        </p:nvSpPr>
        <p:spPr bwMode="auto">
          <a:xfrm>
            <a:off x="1547664" y="5085184"/>
            <a:ext cx="1080120" cy="105841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80%</a:t>
            </a:r>
          </a:p>
        </p:txBody>
      </p:sp>
      <p:sp>
        <p:nvSpPr>
          <p:cNvPr id="8" name="Овал 7"/>
          <p:cNvSpPr/>
          <p:nvPr/>
        </p:nvSpPr>
        <p:spPr bwMode="auto">
          <a:xfrm>
            <a:off x="6228184" y="3140968"/>
            <a:ext cx="1080120" cy="105841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bg1"/>
                </a:solidFill>
                <a:effectLst/>
              </a:rPr>
              <a:t>20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%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 bwMode="auto">
          <a:xfrm flipH="1">
            <a:off x="1403648" y="3789040"/>
            <a:ext cx="6768752" cy="280831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Равнобедренный треугольник 15"/>
          <p:cNvSpPr/>
          <p:nvPr/>
        </p:nvSpPr>
        <p:spPr bwMode="auto">
          <a:xfrm>
            <a:off x="3707904" y="5157192"/>
            <a:ext cx="2376264" cy="1440160"/>
          </a:xfrm>
          <a:prstGeom prst="triangle">
            <a:avLst>
              <a:gd name="adj" fmla="val 51596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АКЦЕНТ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КУЛЬТУРА БЕЗОПАСНОСТИ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981200"/>
            <a:ext cx="7776864" cy="4400128"/>
          </a:xfrm>
        </p:spPr>
        <p:txBody>
          <a:bodyPr/>
          <a:lstStyle/>
          <a:p>
            <a:r>
              <a:rPr lang="ru-RU" sz="2800" i="1" dirty="0" smtClean="0"/>
              <a:t>Результат индивидуального и группового отношения, знаний и шаблонов поведения, который определяет приверженность, стиль и навыки управления риском в организации</a:t>
            </a:r>
          </a:p>
          <a:p>
            <a:r>
              <a:rPr lang="ru-RU" sz="2800" i="1" dirty="0" smtClean="0"/>
              <a:t>Оценивается по климату внутри рабочих групп, удовлетворению работой, управлением, условиями труда, наличием и </a:t>
            </a:r>
            <a:r>
              <a:rPr lang="ru-RU" sz="2800" b="1" i="1" dirty="0" smtClean="0">
                <a:solidFill>
                  <a:srgbClr val="FFFF00"/>
                </a:solidFill>
              </a:rPr>
              <a:t>соблюдением этического кодекса </a:t>
            </a:r>
            <a:r>
              <a:rPr lang="ru-RU" sz="2800" i="1" dirty="0" smtClean="0"/>
              <a:t>и т.д.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04800"/>
            <a:ext cx="7992888" cy="1431925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rgbClr val="FFFF00"/>
                </a:solidFill>
              </a:rPr>
              <a:t>КОДЕКС ПРОФЕССИОНАЛЬНОЙ ЭТИКИ ВРАЧА РФ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0" i="1" dirty="0"/>
              <a:t>(1 национальный съезд врачей РФ, </a:t>
            </a:r>
            <a:r>
              <a:rPr lang="ru-RU" sz="2800" b="0" i="1" dirty="0" err="1"/>
              <a:t>москва</a:t>
            </a:r>
            <a:r>
              <a:rPr lang="ru-RU" sz="2800" b="0" i="1" dirty="0"/>
              <a:t>, </a:t>
            </a:r>
            <a:r>
              <a:rPr lang="ru-RU" sz="2800" b="0" i="1" dirty="0" smtClean="0"/>
              <a:t>5.10.12г; </a:t>
            </a:r>
            <a:r>
              <a:rPr lang="ru-RU" sz="2800" b="0" i="1" dirty="0" smtClean="0">
                <a:solidFill>
                  <a:srgbClr val="FFFF00"/>
                </a:solidFill>
              </a:rPr>
              <a:t>1 съезд врачей ПК, Пермь,2013г)</a:t>
            </a:r>
            <a:endParaRPr lang="ru-RU" sz="2800" b="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844824"/>
            <a:ext cx="8136904" cy="5013176"/>
          </a:xfrm>
        </p:spPr>
        <p:txBody>
          <a:bodyPr>
            <a:noAutofit/>
          </a:bodyPr>
          <a:lstStyle/>
          <a:p>
            <a:pPr algn="just"/>
            <a:r>
              <a:rPr lang="ru-RU" sz="1400" b="1" i="1" dirty="0"/>
              <a:t>«Вступая в члены медицинского сообщества:</a:t>
            </a:r>
          </a:p>
          <a:p>
            <a:pPr algn="just"/>
            <a:r>
              <a:rPr lang="ru-RU" sz="1400" b="1" i="1" dirty="0"/>
              <a:t>Я ТОРЖЕСТВЕННО ОБЯЗУЮСЬ посвятить свою жизнь служению идеалам гуманности</a:t>
            </a:r>
          </a:p>
          <a:p>
            <a:pPr algn="just"/>
            <a:r>
              <a:rPr lang="ru-RU" sz="1400" b="1" i="1" dirty="0"/>
              <a:t>Я БУДУ ОТДАВАТЬ моим учителям дань уважения и благодарности, которую они заслуживают</a:t>
            </a:r>
          </a:p>
          <a:p>
            <a:pPr algn="just"/>
            <a:r>
              <a:rPr lang="ru-RU" sz="1400" b="1" i="1" dirty="0"/>
              <a:t>Я БУДУ ИСПОЛНЯТЬ мой профессиональный долг по совести и с достоинством</a:t>
            </a:r>
          </a:p>
          <a:p>
            <a:pPr algn="just"/>
            <a:r>
              <a:rPr lang="ru-RU" sz="1400" b="1" i="1" dirty="0"/>
              <a:t>ЗДОРОВЬЕ ПАЦИЕНТА – будет моей первой наградой</a:t>
            </a:r>
          </a:p>
          <a:p>
            <a:pPr algn="just"/>
            <a:r>
              <a:rPr lang="ru-RU" sz="1400" b="1" i="1" dirty="0"/>
              <a:t>Я БУДУ УВАЖАТЬ доверенные мне тайны, даже после смерти моего пациента</a:t>
            </a:r>
          </a:p>
          <a:p>
            <a:pPr algn="just"/>
            <a:r>
              <a:rPr lang="ru-RU" sz="1400" b="1" i="1" dirty="0"/>
              <a:t>Я БУДУ ПОДДЕРЖИВАТЬ всеми моими силами честь и благородные традиции медицинского сообщества</a:t>
            </a:r>
          </a:p>
          <a:p>
            <a:pPr algn="just"/>
            <a:r>
              <a:rPr lang="ru-RU" sz="1400" b="1" i="1" dirty="0"/>
              <a:t>МОИ КОЛЛЕГИ станут моими братьями и сестрами</a:t>
            </a:r>
          </a:p>
          <a:p>
            <a:pPr algn="just"/>
            <a:r>
              <a:rPr lang="ru-RU" sz="1400" b="1" i="1" dirty="0"/>
              <a:t>Я НЕ ПОЗВОЛЮ соображениям пола или возраста, болезни или недееспособности, вероисповедания, этнической, национальной или расовой принадлежности, партийно-политической идеологии, сексуальной ориентации или социального положения встать между исполнением моего долга и моим пациентом</a:t>
            </a:r>
          </a:p>
          <a:p>
            <a:pPr algn="just"/>
            <a:r>
              <a:rPr lang="ru-RU" sz="1400" b="1" i="1" dirty="0"/>
              <a:t>Я БУДУ проявлять высочайшее уважение к человеческой жизни с момента ее зачатия и никогда, даже под угрозой, не использую свои медицинские знания в ущерб нормам гуманности</a:t>
            </a:r>
          </a:p>
          <a:p>
            <a:pPr algn="just"/>
            <a:r>
              <a:rPr lang="ru-RU" sz="1400" b="1" i="1" dirty="0"/>
              <a:t>Я ПРИНИМАЮ НА СЕБЯ ЭТИ ОБЯЗАТЕЛЬСТВА торжественно, свободно и честно</a:t>
            </a:r>
            <a:r>
              <a:rPr lang="ru-RU" sz="1400" b="1" i="1" dirty="0" smtClean="0"/>
              <a:t>»</a:t>
            </a:r>
            <a:endParaRPr lang="ru-RU" sz="1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4800" y="574576"/>
            <a:ext cx="8686800" cy="83820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FFFF00"/>
                </a:solidFill>
              </a:rPr>
              <a:t>СТАТЬЯ 1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80864" y="1855365"/>
            <a:ext cx="7651576" cy="4525963"/>
          </a:xfrm>
        </p:spPr>
        <p:txBody>
          <a:bodyPr/>
          <a:lstStyle/>
          <a:p>
            <a:r>
              <a:rPr lang="ru-RU" i="1" dirty="0"/>
              <a:t>Миссия врача состоит в охране здоровья и глубоком уважении личности и достоинства человека</a:t>
            </a:r>
          </a:p>
          <a:p>
            <a:r>
              <a:rPr lang="ru-RU" i="1" dirty="0"/>
              <a:t>Врачебная деятельность основана на высоких этических, моральных и </a:t>
            </a:r>
            <a:r>
              <a:rPr lang="ru-RU" i="1" dirty="0" err="1"/>
              <a:t>деонтологических</a:t>
            </a:r>
            <a:r>
              <a:rPr lang="ru-RU" i="1" dirty="0"/>
              <a:t> принципах</a:t>
            </a:r>
          </a:p>
          <a:p>
            <a:r>
              <a:rPr lang="ru-RU" i="1" dirty="0"/>
              <a:t>Эти требования остаются незыблемыми даже после смерти человека</a:t>
            </a:r>
          </a:p>
        </p:txBody>
      </p:sp>
    </p:spTree>
    <p:extLst>
      <p:ext uri="{BB962C8B-B14F-4D97-AF65-F5344CB8AC3E}">
        <p14:creationId xmlns="" xmlns:p14="http://schemas.microsoft.com/office/powerpoint/2010/main" val="38796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solidFill>
                  <a:srgbClr val="FFFF00"/>
                </a:solidFill>
              </a:rPr>
              <a:t>РАЗДЕЛЫ  </a:t>
            </a:r>
            <a:r>
              <a:rPr lang="ru-RU" b="1" i="1" dirty="0" smtClean="0">
                <a:solidFill>
                  <a:srgbClr val="FFFF00"/>
                </a:solidFill>
              </a:rPr>
              <a:t>ЭК: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i="1" dirty="0"/>
              <a:t>I.</a:t>
            </a:r>
            <a:r>
              <a:rPr lang="ru-RU" i="1" dirty="0"/>
              <a:t> ВРАЧ и ОБЩЕСТВО (1-26ст.)</a:t>
            </a:r>
          </a:p>
          <a:p>
            <a:pPr>
              <a:buNone/>
            </a:pPr>
            <a:endParaRPr lang="ru-RU" i="1" dirty="0"/>
          </a:p>
          <a:p>
            <a:r>
              <a:rPr lang="en-US" i="1" dirty="0"/>
              <a:t>II.</a:t>
            </a:r>
            <a:r>
              <a:rPr lang="ru-RU" i="1" dirty="0"/>
              <a:t> ВРАЧ и ПАЦИЕНТ (27-42ст.)</a:t>
            </a:r>
          </a:p>
          <a:p>
            <a:pPr>
              <a:buNone/>
            </a:pPr>
            <a:endParaRPr lang="ru-RU" i="1" dirty="0"/>
          </a:p>
          <a:p>
            <a:r>
              <a:rPr lang="en-US" i="1" dirty="0"/>
              <a:t>III. </a:t>
            </a:r>
            <a:r>
              <a:rPr lang="ru-RU" i="1" dirty="0"/>
              <a:t>ВРАЧ и ВРАЧЕБНЫЙ КОЛЛЕКТИВ (43-48ст.)</a:t>
            </a:r>
          </a:p>
          <a:p>
            <a:pPr>
              <a:buNone/>
            </a:pPr>
            <a:endParaRPr lang="ru-RU" i="1" dirty="0"/>
          </a:p>
          <a:p>
            <a:r>
              <a:rPr lang="en-US" i="1" dirty="0"/>
              <a:t>IV. </a:t>
            </a:r>
            <a:r>
              <a:rPr lang="ru-RU" i="1" dirty="0"/>
              <a:t>ВРАЧ и НАУЧНО-ИССЛЕДОВАТЕЛЬСКАЯ ДЕЯТЕЛЬНОСТЬ, БИОЭТИКА (49-53ст.)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solidFill>
                  <a:srgbClr val="FFFF00"/>
                </a:solidFill>
              </a:rPr>
              <a:t>I.</a:t>
            </a:r>
            <a:r>
              <a:rPr lang="ru-RU" b="1" i="1" dirty="0">
                <a:solidFill>
                  <a:srgbClr val="FFFF00"/>
                </a:solidFill>
              </a:rPr>
              <a:t> ВРАЧ и ОБЩЕСТВО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</a:t>
            </a:r>
            <a:r>
              <a:rPr lang="ru-RU" i="1" dirty="0" smtClean="0"/>
              <a:t>обязан </a:t>
            </a:r>
            <a:r>
              <a:rPr lang="ru-RU" dirty="0" smtClean="0"/>
              <a:t>               </a:t>
            </a:r>
            <a:r>
              <a:rPr lang="ru-RU" i="1" dirty="0"/>
              <a:t>запрещено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4608512" cy="5472608"/>
          </a:xfrm>
          <a:solidFill>
            <a:srgbClr val="92D050"/>
          </a:solidFill>
        </p:spPr>
        <p:txBody>
          <a:bodyPr>
            <a:noAutofit/>
          </a:bodyPr>
          <a:lstStyle/>
          <a:p>
            <a:endParaRPr lang="ru-RU" sz="1050" b="1" dirty="0" smtClean="0">
              <a:solidFill>
                <a:schemeClr val="bg2"/>
              </a:solidFill>
              <a:effectLst/>
            </a:endParaRPr>
          </a:p>
          <a:p>
            <a:r>
              <a:rPr lang="ru-RU" sz="1050" b="1" i="1" dirty="0" smtClean="0">
                <a:solidFill>
                  <a:schemeClr val="bg2"/>
                </a:solidFill>
                <a:effectLst/>
              </a:rPr>
              <a:t>Оказывать </a:t>
            </a:r>
            <a:r>
              <a:rPr lang="ru-RU" sz="1050" b="1" i="1" dirty="0">
                <a:solidFill>
                  <a:schemeClr val="bg2"/>
                </a:solidFill>
                <a:effectLst/>
              </a:rPr>
              <a:t>качественную, эффективную и безопасную медицинскую помощь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Добросовестно выполнять весь комплекс лечебно-диагностических мероприятий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При невозможности – направить пациента в другое МУ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Оказать </a:t>
            </a:r>
            <a:r>
              <a:rPr lang="ru-RU" sz="1050" b="1" i="1" dirty="0" err="1">
                <a:solidFill>
                  <a:schemeClr val="bg2"/>
                </a:solidFill>
                <a:effectLst/>
              </a:rPr>
              <a:t>ургентную</a:t>
            </a:r>
            <a:r>
              <a:rPr lang="ru-RU" sz="1050" b="1" i="1" dirty="0">
                <a:solidFill>
                  <a:schemeClr val="bg2"/>
                </a:solidFill>
                <a:effectLst/>
              </a:rPr>
              <a:t> помощь пациенту, находящемся вне МУ или быть уверенным, что он ее получит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Отклонять любые попытки давления и принуждения к неэтичному поведению со стороны любых лиц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Уведомить своего работодателя и органы Прокуратуры о случаях посягательства на физическую или психологическую неприкосновенность лица, лишенного свободы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Постоянно совершенствовать свои медицинские знания и навыки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Знать и соблюдать существующие Стандарты, Протоколы, Порядки и Клинические рекомендации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Знать и соблюдать все действующие законы и  иные нормативно-правовые акты, касающиеся его деятельности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Всеми доступными средствами пропагандировать ЗОЖ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Нести ответственность за свои действия и решения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Уведомить вышестоящий орган об нежелательных эффектах, возникающих при применении лекарственных средств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Быть честным и откровенным при заполнении медицинских документов, написании отчетов и др.форм</a:t>
            </a:r>
          </a:p>
          <a:p>
            <a:r>
              <a:rPr lang="ru-RU" sz="1050" b="1" i="1" dirty="0">
                <a:solidFill>
                  <a:schemeClr val="bg2"/>
                </a:solidFill>
                <a:effectLst/>
              </a:rPr>
              <a:t>Воздерживаться от поступков, подрывающих авторитет и уважение в обществе к профессии врача</a:t>
            </a:r>
          </a:p>
          <a:p>
            <a:endParaRPr lang="ru-RU" sz="1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932040" y="1196752"/>
            <a:ext cx="4059560" cy="5472608"/>
          </a:xfrm>
          <a:solidFill>
            <a:srgbClr val="00B0F0"/>
          </a:solidFill>
        </p:spPr>
        <p:txBody>
          <a:bodyPr>
            <a:normAutofit fontScale="32500" lnSpcReduction="20000"/>
          </a:bodyPr>
          <a:lstStyle/>
          <a:p>
            <a:endParaRPr lang="ru-RU" dirty="0"/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Осуществлять дискриминацию пациента по любому из признаков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Способствовать посягательству на физическую или психологическую неприкосновенность и достоинство лица, лишенного свободы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Разглашать врачебную тайну (все сведения, ставшие известными ему при выполнении профессиональной деятельности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Рекламировать свою профессиональную деятельность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Организовывать всякий сговор, а так же коррупционные отношения между врачами и другими физическими и юридическими лицами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Любое мошенничество , выдача заведомо ложных заключений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Вмешиваться в семейную и личную жизнь пациента без законных на то оснований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Пропагандировать в качестве лечебных и профилактических средств предметы и методы оккультного характера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Врачу-эксперту быть одновременно лечащим врачом данного пациента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Врачу-эксперту вмешиваться в лечебный процесс</a:t>
            </a:r>
          </a:p>
          <a:p>
            <a:r>
              <a:rPr lang="ru-RU" sz="3700" b="1" i="1" dirty="0">
                <a:solidFill>
                  <a:schemeClr val="bg2"/>
                </a:solidFill>
                <a:effectLst/>
              </a:rPr>
              <a:t>Разглашать результаты экспертизы, передавать сведения сторонним организациям</a:t>
            </a:r>
          </a:p>
          <a:p>
            <a:endParaRPr lang="ru-RU" sz="3700" i="1" dirty="0">
              <a:solidFill>
                <a:schemeClr val="bg2"/>
              </a:solidFill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179512" y="1268760"/>
            <a:ext cx="4536504" cy="64807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0" y="3573016"/>
            <a:ext cx="4868416" cy="1512168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744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en-US" sz="3600" b="1" i="1" dirty="0">
                <a:solidFill>
                  <a:srgbClr val="FFFF00"/>
                </a:solidFill>
              </a:rPr>
              <a:t>II.</a:t>
            </a:r>
            <a:r>
              <a:rPr lang="ru-RU" sz="3600" b="1" i="1" dirty="0">
                <a:solidFill>
                  <a:srgbClr val="FFFF00"/>
                </a:solidFill>
              </a:rPr>
              <a:t> ВРАЧ и </a:t>
            </a:r>
            <a:r>
              <a:rPr lang="ru-RU" sz="3600" b="1" i="1" dirty="0" smtClean="0">
                <a:solidFill>
                  <a:srgbClr val="FFFF00"/>
                </a:solidFill>
              </a:rPr>
              <a:t>ПАЦИЕНТ</a:t>
            </a:r>
            <a:r>
              <a:rPr lang="ru-RU" sz="3600" b="1" i="1" dirty="0" smtClean="0">
                <a:solidFill>
                  <a:srgbClr val="FF0000"/>
                </a:solidFill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3600" i="1" dirty="0" smtClean="0"/>
              <a:t>обязан               </a:t>
            </a:r>
            <a:r>
              <a:rPr lang="ru-RU" sz="3600" i="1" dirty="0"/>
              <a:t>запрещено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5976664" cy="5472608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Помнить, что его профессия – не бизнес, т.е. не средство для извлечения коммерческой выгоды для себя или ЛУ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Уважать честь и достоинство пациента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Учитывать при лечении все особенности личности пациента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Относиться с уважением к личной жизни пациента и праву на конфиденциальность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Обеспечивать приоритет прав своего пациента по сравнению с правами других лиц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Строить отношения с пациентом на основе взаимного доверия и ответственности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Быть доброжелательным, откровенным, честным с пациентом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Общаться с пациентом в доступной для него форме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При возникновении затруднений обратиться за помощью к коллегам и быть готовым самому оказать ее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Оформлять согласие/отказ от </a:t>
            </a:r>
            <a:r>
              <a:rPr lang="ru-RU" sz="1300" b="1" i="1" dirty="0" err="1">
                <a:solidFill>
                  <a:schemeClr val="bg2"/>
                </a:solidFill>
                <a:effectLst/>
              </a:rPr>
              <a:t>медвмешательства</a:t>
            </a:r>
            <a:r>
              <a:rPr lang="ru-RU" sz="1300" b="1" i="1" dirty="0">
                <a:solidFill>
                  <a:schemeClr val="bg2"/>
                </a:solidFill>
                <a:effectLst/>
              </a:rPr>
              <a:t> в соответствии с законодательством РФ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Стремиться облегчить страдания пациента, в т.ч. </a:t>
            </a:r>
            <a:r>
              <a:rPr lang="ru-RU" sz="1300" b="1" i="1" dirty="0" smtClean="0">
                <a:solidFill>
                  <a:schemeClr val="bg2"/>
                </a:solidFill>
                <a:effectLst/>
              </a:rPr>
              <a:t>уметь </a:t>
            </a:r>
            <a:r>
              <a:rPr lang="ru-RU" sz="1300" b="1" i="1" dirty="0">
                <a:solidFill>
                  <a:schemeClr val="bg2"/>
                </a:solidFill>
                <a:effectLst/>
              </a:rPr>
              <a:t>поддержать его морально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Защищать права ребенка всеми доступными способами</a:t>
            </a:r>
            <a:endParaRPr lang="en-US" sz="1300" b="1" i="1" dirty="0">
              <a:solidFill>
                <a:schemeClr val="bg2"/>
              </a:solidFill>
              <a:effectLst/>
            </a:endParaRP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Облегчить страдания умирающего всеми доступными способами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Поставить в известность органы защиты о противоправных действиях против своего пациента</a:t>
            </a:r>
          </a:p>
          <a:p>
            <a:r>
              <a:rPr lang="ru-RU" sz="1300" b="1" i="1" dirty="0">
                <a:solidFill>
                  <a:schemeClr val="bg2"/>
                </a:solidFill>
                <a:effectLst/>
              </a:rPr>
              <a:t>Предоставить возможность духовной поддержки представителя любой религии</a:t>
            </a:r>
          </a:p>
          <a:p>
            <a:endParaRPr lang="ru-RU" sz="13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300192" y="1196752"/>
            <a:ext cx="2691408" cy="5472608"/>
          </a:xfrm>
          <a:solidFill>
            <a:srgbClr val="00B0F0"/>
          </a:solidFill>
        </p:spPr>
        <p:txBody>
          <a:bodyPr>
            <a:normAutofit fontScale="85000" lnSpcReduction="10000"/>
          </a:bodyPr>
          <a:lstStyle/>
          <a:p>
            <a:endParaRPr lang="ru-RU" sz="1600" dirty="0"/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Препятствовать пациенту, решившему доверить свое лечение другому врачу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Скрывать недостатки, возможные осложнения и неблагоприятный исход методов лечения от пациента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Использовать отсутствие медицинских знаний, страх перед болезнью, доверчивость пациента в коммерческих целях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Настаивать на проведении лечебных и диагностических процедур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Осуществление активной и пассивной эвтаназии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 bwMode="auto">
          <a:xfrm>
            <a:off x="6228184" y="2060848"/>
            <a:ext cx="2915816" cy="1584176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en-US" sz="3200" b="1" i="1" dirty="0">
                <a:solidFill>
                  <a:srgbClr val="FFFF00"/>
                </a:solidFill>
              </a:rPr>
              <a:t>III.</a:t>
            </a:r>
            <a:r>
              <a:rPr lang="ru-RU" sz="3200" b="1" i="1" dirty="0">
                <a:solidFill>
                  <a:srgbClr val="FFFF00"/>
                </a:solidFill>
              </a:rPr>
              <a:t> ВРАЧ и врачебный  коллектив</a:t>
            </a:r>
            <a:r>
              <a:rPr lang="ru-RU" sz="3200" i="1" dirty="0"/>
              <a:t/>
            </a:r>
            <a:br>
              <a:rPr lang="ru-RU" sz="3200" i="1" dirty="0"/>
            </a:br>
            <a:r>
              <a:rPr lang="ru-RU" sz="3200" i="1" dirty="0"/>
              <a:t>         </a:t>
            </a:r>
            <a:r>
              <a:rPr lang="ru-RU" sz="3200" i="1" dirty="0" smtClean="0"/>
              <a:t>обязан                           </a:t>
            </a:r>
            <a:r>
              <a:rPr lang="ru-RU" sz="3200" i="1" dirty="0"/>
              <a:t>запрещено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5832648" cy="5616624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sz="1600" b="1" i="1" dirty="0" smtClean="0">
                <a:solidFill>
                  <a:schemeClr val="bg2"/>
                </a:solidFill>
                <a:effectLst/>
              </a:rPr>
              <a:t>Охранять </a:t>
            </a:r>
            <a:r>
              <a:rPr lang="ru-RU" sz="1600" b="1" i="1" dirty="0">
                <a:solidFill>
                  <a:schemeClr val="bg2"/>
                </a:solidFill>
                <a:effectLst/>
              </a:rPr>
              <a:t>честь и благородные традиции медицинского сообщества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Относиться друг к другу с уважением и доброжелательно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Быть готовыми бескорыстно передавать свой опыт и свои знания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Сохранять уважение и благодарность к своим учителям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Делать все от себя зависящее для консолидации врачебного сообщества, участвовать в работе профессиональных общественных организаций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Защищать честь и достоинство своих коллег, помогать друг другу в беде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Информировать о результатах обследования и лечения всех врачей-участников лечебного процесса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Нести личную ответственность за информирование пациента</a:t>
            </a:r>
          </a:p>
          <a:p>
            <a:r>
              <a:rPr lang="ru-RU" sz="1600" b="1" i="1" dirty="0">
                <a:solidFill>
                  <a:schemeClr val="bg2"/>
                </a:solidFill>
                <a:effectLst/>
              </a:rPr>
              <a:t>С уважением относиться к медперсоналу и представителям иных профессий, принимающих участие в оказании медпомощи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56176" y="1052736"/>
            <a:ext cx="2835424" cy="5616624"/>
          </a:xfrm>
          <a:solidFill>
            <a:srgbClr val="00B0F0"/>
          </a:solidFill>
        </p:spPr>
        <p:txBody>
          <a:bodyPr>
            <a:normAutofit/>
          </a:bodyPr>
          <a:lstStyle/>
          <a:p>
            <a:endParaRPr lang="ru-RU" sz="1500" dirty="0"/>
          </a:p>
          <a:p>
            <a:pPr>
              <a:buNone/>
            </a:pPr>
            <a:endParaRPr lang="ru-RU" dirty="0"/>
          </a:p>
          <a:p>
            <a:r>
              <a:rPr lang="ru-RU" sz="1800" b="1" i="1" dirty="0">
                <a:solidFill>
                  <a:schemeClr val="bg2"/>
                </a:solidFill>
                <a:effectLst/>
              </a:rPr>
              <a:t>Допускать публичные негативные высказывания о своих коллегах и их </a:t>
            </a:r>
            <a:r>
              <a:rPr lang="ru-RU" sz="1800" b="1" i="1" dirty="0" smtClean="0">
                <a:solidFill>
                  <a:schemeClr val="bg2"/>
                </a:solidFill>
                <a:effectLst/>
              </a:rPr>
              <a:t>работе</a:t>
            </a:r>
          </a:p>
          <a:p>
            <a:endParaRPr lang="ru-RU" sz="1800" b="1" i="1" dirty="0">
              <a:solidFill>
                <a:schemeClr val="bg2"/>
              </a:solidFill>
              <a:effectLst/>
            </a:endParaRPr>
          </a:p>
          <a:p>
            <a:r>
              <a:rPr lang="ru-RU" sz="1800" b="1" i="1" dirty="0">
                <a:solidFill>
                  <a:schemeClr val="bg2"/>
                </a:solidFill>
                <a:effectLst/>
              </a:rPr>
              <a:t>Негативно комментировать пациентам и их родственникам работу коллег </a:t>
            </a:r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 bwMode="auto">
          <a:xfrm>
            <a:off x="107504" y="1988840"/>
            <a:ext cx="5688632" cy="9144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107504" y="4437112"/>
            <a:ext cx="5760640" cy="149046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en-US" sz="2000" b="1" i="1" dirty="0">
                <a:solidFill>
                  <a:srgbClr val="FFFF00"/>
                </a:solidFill>
              </a:rPr>
              <a:t>IV.</a:t>
            </a:r>
            <a:r>
              <a:rPr lang="ru-RU" sz="2000" b="1" i="1" dirty="0">
                <a:solidFill>
                  <a:srgbClr val="FFFF00"/>
                </a:solidFill>
              </a:rPr>
              <a:t> ВРАЧ и НАУЧНО-ИССЛЕДОВАТЕЛЬСКАЯ ДЕЯТЕЛЬНОСТЬ, БИОЭТИКА</a:t>
            </a:r>
            <a:r>
              <a:rPr lang="ru-RU" sz="2000" i="1" dirty="0"/>
              <a:t/>
            </a:r>
            <a:br>
              <a:rPr lang="ru-RU" sz="2000" i="1" dirty="0"/>
            </a:br>
            <a:r>
              <a:rPr lang="ru-RU" sz="2000" i="1" dirty="0"/>
              <a:t>                         обязан                                             запрещено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6480720" cy="5616624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sz="1800" i="1" dirty="0" smtClean="0">
                <a:solidFill>
                  <a:schemeClr val="bg2"/>
                </a:solidFill>
                <a:effectLst/>
              </a:rPr>
              <a:t>Соблюдать </a:t>
            </a:r>
            <a:r>
              <a:rPr lang="ru-RU" sz="1800" i="1" dirty="0">
                <a:solidFill>
                  <a:schemeClr val="bg2"/>
                </a:solidFill>
                <a:effectLst/>
              </a:rPr>
              <a:t>приоритет интересов человека над интересами науки и общества</a:t>
            </a:r>
          </a:p>
          <a:p>
            <a:r>
              <a:rPr lang="ru-RU" sz="1800" i="1" dirty="0">
                <a:solidFill>
                  <a:schemeClr val="bg2"/>
                </a:solidFill>
                <a:effectLst/>
              </a:rPr>
              <a:t>Согласовывать вопросы, связанные с научно-исследовательской деятельностью при вмешательстве в психическую и физическую целостность человека, подчиняться его решению</a:t>
            </a:r>
          </a:p>
          <a:p>
            <a:r>
              <a:rPr lang="ru-RU" sz="1800" i="1" dirty="0">
                <a:solidFill>
                  <a:schemeClr val="bg2"/>
                </a:solidFill>
                <a:effectLst/>
              </a:rPr>
              <a:t>Быть честным и порядочным в своих действиях, сопоставлении степени риска для пациента и возможности достижения предполагаемого положительного результата</a:t>
            </a:r>
          </a:p>
          <a:p>
            <a:r>
              <a:rPr lang="ru-RU" sz="1800" i="1" dirty="0">
                <a:solidFill>
                  <a:schemeClr val="bg2"/>
                </a:solidFill>
                <a:effectLst/>
              </a:rPr>
              <a:t>Получить добровольное согласие пациента при условии предоставления ему полной информации об эксперименте</a:t>
            </a:r>
          </a:p>
          <a:p>
            <a:r>
              <a:rPr lang="ru-RU" sz="1800" i="1" dirty="0">
                <a:solidFill>
                  <a:schemeClr val="bg2"/>
                </a:solidFill>
                <a:effectLst/>
              </a:rPr>
              <a:t>Принять отказ пациента от участия в исследовании на любом этапе его проведения</a:t>
            </a:r>
          </a:p>
          <a:p>
            <a:r>
              <a:rPr lang="ru-RU" sz="1800" i="1" dirty="0">
                <a:solidFill>
                  <a:schemeClr val="bg2"/>
                </a:solidFill>
                <a:effectLst/>
              </a:rPr>
              <a:t>Применять новые </a:t>
            </a:r>
            <a:r>
              <a:rPr lang="ru-RU" sz="1800" i="1" dirty="0" err="1">
                <a:solidFill>
                  <a:schemeClr val="bg2"/>
                </a:solidFill>
                <a:effectLst/>
              </a:rPr>
              <a:t>медтехнологии</a:t>
            </a:r>
            <a:r>
              <a:rPr lang="ru-RU" sz="1800" i="1" dirty="0">
                <a:solidFill>
                  <a:schemeClr val="bg2"/>
                </a:solidFill>
                <a:effectLst/>
              </a:rPr>
              <a:t> и методики, лекарственные и </a:t>
            </a:r>
            <a:r>
              <a:rPr lang="ru-RU" sz="1800" i="1" dirty="0" err="1">
                <a:solidFill>
                  <a:schemeClr val="bg2"/>
                </a:solidFill>
                <a:effectLst/>
              </a:rPr>
              <a:t>иммуно-биологические</a:t>
            </a:r>
            <a:r>
              <a:rPr lang="ru-RU" sz="1800" i="1" dirty="0">
                <a:solidFill>
                  <a:schemeClr val="bg2"/>
                </a:solidFill>
                <a:effectLst/>
              </a:rPr>
              <a:t> средства только после одобрения </a:t>
            </a:r>
            <a:r>
              <a:rPr lang="ru-RU" sz="1800" i="1" dirty="0" err="1">
                <a:solidFill>
                  <a:schemeClr val="bg2"/>
                </a:solidFill>
                <a:effectLst/>
              </a:rPr>
              <a:t>медсообществом</a:t>
            </a:r>
            <a:r>
              <a:rPr lang="ru-RU" sz="1800" i="1" dirty="0">
                <a:solidFill>
                  <a:schemeClr val="bg2"/>
                </a:solidFill>
                <a:effectLst/>
              </a:rPr>
              <a:t> и разрешения в установленном законом порядке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732240" y="1052736"/>
            <a:ext cx="2259360" cy="5616624"/>
          </a:xfrm>
          <a:solidFill>
            <a:srgbClr val="00B0F0"/>
          </a:solidFill>
        </p:spPr>
        <p:txBody>
          <a:bodyPr>
            <a:normAutofit/>
          </a:bodyPr>
          <a:lstStyle/>
          <a:p>
            <a:endParaRPr lang="ru-RU" sz="1500" dirty="0"/>
          </a:p>
          <a:p>
            <a:pPr>
              <a:buNone/>
            </a:pPr>
            <a:endParaRPr lang="ru-RU" dirty="0"/>
          </a:p>
          <a:p>
            <a:r>
              <a:rPr lang="ru-RU" sz="2000" b="1" i="1" dirty="0">
                <a:solidFill>
                  <a:schemeClr val="bg2"/>
                </a:solidFill>
                <a:effectLst/>
              </a:rPr>
              <a:t>Использовать свои научные знания в ущерб здоровью и безопасности пациента или общества</a:t>
            </a:r>
          </a:p>
        </p:txBody>
      </p:sp>
      <p:sp>
        <p:nvSpPr>
          <p:cNvPr id="6" name="Овал 5"/>
          <p:cNvSpPr/>
          <p:nvPr/>
        </p:nvSpPr>
        <p:spPr bwMode="auto">
          <a:xfrm>
            <a:off x="6804248" y="1268760"/>
            <a:ext cx="2016224" cy="432048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5017368" cy="1431925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>
                <a:solidFill>
                  <a:srgbClr val="FFFF00"/>
                </a:solidFill>
              </a:rPr>
              <a:t>Положения </a:t>
            </a:r>
            <a:r>
              <a:rPr lang="ru-RU" i="1" dirty="0" smtClean="0">
                <a:solidFill>
                  <a:srgbClr val="FFFF00"/>
                </a:solidFill>
              </a:rPr>
              <a:t>ЭК </a:t>
            </a:r>
            <a:r>
              <a:rPr lang="ru-RU" b="1" i="1" dirty="0">
                <a:solidFill>
                  <a:srgbClr val="FFFF00"/>
                </a:solidFill>
              </a:rPr>
              <a:t>обязательны</a:t>
            </a:r>
            <a:r>
              <a:rPr lang="ru-RU" i="1" dirty="0">
                <a:solidFill>
                  <a:srgbClr val="FFFF00"/>
                </a:solidFill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2132856"/>
            <a:ext cx="4752528" cy="3744416"/>
          </a:xfrm>
        </p:spPr>
        <p:txBody>
          <a:bodyPr/>
          <a:lstStyle/>
          <a:p>
            <a:r>
              <a:rPr lang="ru-RU" sz="2800" i="1" dirty="0"/>
              <a:t>Для </a:t>
            </a:r>
            <a:r>
              <a:rPr lang="ru-RU" sz="2800" b="1" i="1" dirty="0"/>
              <a:t>ВРАЧЕЙ</a:t>
            </a:r>
            <a:r>
              <a:rPr lang="ru-RU" sz="2800" i="1" dirty="0"/>
              <a:t>, выполняющих свои профессиональные </a:t>
            </a:r>
            <a:r>
              <a:rPr lang="ru-RU" sz="2800" i="1" dirty="0" smtClean="0"/>
              <a:t>функции</a:t>
            </a:r>
            <a:endParaRPr lang="ru-RU" sz="2800" i="1" dirty="0"/>
          </a:p>
          <a:p>
            <a:pPr>
              <a:buNone/>
            </a:pPr>
            <a:endParaRPr lang="ru-RU" sz="2800" i="1" dirty="0"/>
          </a:p>
          <a:p>
            <a:r>
              <a:rPr lang="ru-RU" sz="2800" i="1" dirty="0"/>
              <a:t>Для </a:t>
            </a:r>
            <a:r>
              <a:rPr lang="ru-RU" sz="2800" b="1" i="1" dirty="0"/>
              <a:t>СТУДЕНТОВ  </a:t>
            </a:r>
            <a:r>
              <a:rPr lang="ru-RU" sz="2800" b="1" i="1" dirty="0" err="1"/>
              <a:t>ВУЗ-ов</a:t>
            </a:r>
            <a:r>
              <a:rPr lang="ru-RU" sz="2800" i="1" dirty="0"/>
              <a:t>, временно замещающих или ассистирующих </a:t>
            </a:r>
            <a:r>
              <a:rPr lang="ru-RU" sz="2800" i="1" dirty="0" smtClean="0"/>
              <a:t>врачу</a:t>
            </a:r>
          </a:p>
          <a:p>
            <a:endParaRPr lang="ru-RU" i="1" dirty="0"/>
          </a:p>
        </p:txBody>
      </p:sp>
      <p:sp>
        <p:nvSpPr>
          <p:cNvPr id="4" name="Овал 3"/>
          <p:cNvSpPr/>
          <p:nvPr/>
        </p:nvSpPr>
        <p:spPr bwMode="auto">
          <a:xfrm>
            <a:off x="5652120" y="188640"/>
            <a:ext cx="3312368" cy="648072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600" b="1" i="1" u="sng" dirty="0" smtClean="0">
                <a:solidFill>
                  <a:schemeClr val="bg2"/>
                </a:solidFill>
                <a:effectLst/>
              </a:rPr>
              <a:t>ФЗ №323: Статья 6.1.</a:t>
            </a:r>
            <a:r>
              <a:rPr lang="ru-RU" sz="1600" b="1" i="1" dirty="0" smtClean="0">
                <a:solidFill>
                  <a:schemeClr val="bg2"/>
                </a:solidFill>
                <a:effectLst/>
              </a:rPr>
              <a:t> Приоритет интересов пациента при оказании медицинской помощи реализуется путем:</a:t>
            </a:r>
          </a:p>
          <a:p>
            <a:r>
              <a:rPr lang="ru-RU" sz="1600" b="1" i="1" dirty="0" smtClean="0">
                <a:solidFill>
                  <a:schemeClr val="bg2"/>
                </a:solidFill>
                <a:effectLst/>
              </a:rPr>
              <a:t>1) </a:t>
            </a:r>
            <a:r>
              <a:rPr lang="ru-RU" sz="1600" b="1" i="1" u="sng" dirty="0" smtClean="0">
                <a:solidFill>
                  <a:schemeClr val="bg2"/>
                </a:solidFill>
                <a:effectLst/>
              </a:rPr>
              <a:t>соблюдения этических и моральных норм</a:t>
            </a:r>
            <a:r>
              <a:rPr lang="ru-RU" sz="1600" b="1" i="1" dirty="0" smtClean="0">
                <a:solidFill>
                  <a:schemeClr val="bg2"/>
                </a:solidFill>
                <a:effectLst/>
              </a:rPr>
              <a:t>, а также уважительного и гуманного отношения со стороны медицинских работников и иных работников медицинской организации;…..</a:t>
            </a:r>
            <a:endParaRPr lang="ru-RU" sz="1600" b="1" i="1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99392"/>
            <a:ext cx="7543800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ВЫВОДЫ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3440" y="1196752"/>
            <a:ext cx="7711008" cy="4114800"/>
          </a:xfrm>
        </p:spPr>
        <p:txBody>
          <a:bodyPr/>
          <a:lstStyle/>
          <a:p>
            <a:r>
              <a:rPr lang="ru-RU" sz="2800" i="1" u="sng" dirty="0" smtClean="0"/>
              <a:t>Безопасность МП </a:t>
            </a:r>
            <a:r>
              <a:rPr lang="ru-RU" sz="2800" i="1" dirty="0" smtClean="0"/>
              <a:t>- неотъемлемая часть ее качества</a:t>
            </a:r>
          </a:p>
          <a:p>
            <a:r>
              <a:rPr lang="ru-RU" sz="2800" i="1" u="sng" dirty="0" smtClean="0"/>
              <a:t>Управление рисками </a:t>
            </a:r>
            <a:r>
              <a:rPr lang="ru-RU" sz="2800" i="1" dirty="0" smtClean="0"/>
              <a:t>- перспективное современное направление повышения качества и безопасности МП</a:t>
            </a:r>
          </a:p>
          <a:p>
            <a:r>
              <a:rPr lang="ru-RU" sz="2800" i="1" u="sng" dirty="0" smtClean="0"/>
              <a:t>Корпоративная культура </a:t>
            </a:r>
            <a:r>
              <a:rPr lang="ru-RU" sz="2800" i="1" dirty="0" smtClean="0"/>
              <a:t>в МО – культура безопасности</a:t>
            </a:r>
          </a:p>
          <a:p>
            <a:r>
              <a:rPr lang="ru-RU" sz="2800" i="1" u="sng" dirty="0" smtClean="0"/>
              <a:t>Этика и деонтология </a:t>
            </a:r>
            <a:r>
              <a:rPr lang="ru-RU" sz="2800" i="1" dirty="0" smtClean="0"/>
              <a:t>– главный и самый доступный инструмент управления рисками, связанными с «человеческим фактором» в медицине и основа культуры безопасности 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91157"/>
            <a:ext cx="7543800" cy="143192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FF00"/>
                </a:solidFill>
              </a:rPr>
              <a:t>ПРЕДЛОЖЕНИЯ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4"/>
            <a:ext cx="8712968" cy="5328592"/>
          </a:xfrm>
        </p:spPr>
        <p:txBody>
          <a:bodyPr/>
          <a:lstStyle/>
          <a:p>
            <a:pPr>
              <a:buNone/>
            </a:pPr>
            <a:r>
              <a:rPr lang="ru-RU" sz="2800" i="1" u="sng" dirty="0" smtClean="0"/>
              <a:t>Начать работу по формированию культуры безопасности в МО:</a:t>
            </a:r>
          </a:p>
          <a:p>
            <a:r>
              <a:rPr lang="ru-RU" sz="2000" i="1" dirty="0" smtClean="0"/>
              <a:t>Включить в план мероприятий по внутреннему контролю качества занятия с сотрудниками по профессиональной этике и деонтологии</a:t>
            </a:r>
          </a:p>
          <a:p>
            <a:r>
              <a:rPr lang="ru-RU" sz="2000" i="1" dirty="0" smtClean="0"/>
              <a:t>Создать в МО этический комитет, утвердить этический кодекс</a:t>
            </a:r>
          </a:p>
          <a:p>
            <a:r>
              <a:rPr lang="ru-RU" sz="2000" i="1" dirty="0" smtClean="0"/>
              <a:t>Довести положения ЭК до каждого сотрудника</a:t>
            </a:r>
          </a:p>
          <a:p>
            <a:r>
              <a:rPr lang="ru-RU" sz="2000" i="1" dirty="0" smtClean="0"/>
              <a:t>Внести </a:t>
            </a:r>
            <a:r>
              <a:rPr lang="ru-RU" sz="2000" i="1" dirty="0" smtClean="0"/>
              <a:t>положение о необходимости соблюдения этического кодекса в Коллективный и трудовой </a:t>
            </a:r>
            <a:r>
              <a:rPr lang="ru-RU" sz="2000" i="1" dirty="0" smtClean="0"/>
              <a:t>договоры, сделать ЭК приложением </a:t>
            </a:r>
          </a:p>
          <a:p>
            <a:r>
              <a:rPr lang="ru-RU" sz="2000" i="1" dirty="0" smtClean="0"/>
              <a:t> Разработать и внедрить локальную систему регистрации рисков и неблагоприятных событий , обеспечивающую своевременное проведение целевых превентивных мероприятий</a:t>
            </a:r>
          </a:p>
          <a:p>
            <a:r>
              <a:rPr lang="ru-RU" sz="2000" i="1" dirty="0" smtClean="0"/>
              <a:t>Возродить систему наставничества, популяризировать образцы  этичного поведения</a:t>
            </a:r>
          </a:p>
          <a:p>
            <a:r>
              <a:rPr lang="ru-RU" sz="2000" i="1" dirty="0" smtClean="0"/>
              <a:t>Инициировать создание в коллективах групп поддержки (</a:t>
            </a:r>
            <a:r>
              <a:rPr lang="ru-RU" sz="2000" i="1" dirty="0" err="1" smtClean="0"/>
              <a:t>супервизии</a:t>
            </a:r>
            <a:r>
              <a:rPr lang="ru-RU" sz="2000" i="1" dirty="0" smtClean="0"/>
              <a:t>) </a:t>
            </a:r>
            <a:endParaRPr lang="ru-RU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636913"/>
            <a:ext cx="4038600" cy="2160240"/>
          </a:xfrm>
        </p:spPr>
        <p:txBody>
          <a:bodyPr/>
          <a:lstStyle/>
          <a:p>
            <a:r>
              <a:rPr lang="ru-RU" sz="3600" b="0" i="1" dirty="0" smtClean="0">
                <a:solidFill>
                  <a:schemeClr val="tx1"/>
                </a:solidFill>
              </a:rPr>
              <a:t>«Убеждения – это окна в мир. Не забывайте их иногда протирать, иначе они перестанут пропускать свет»</a:t>
            </a:r>
            <a:endParaRPr lang="ru-RU" sz="3600" b="0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5730552"/>
            <a:ext cx="3966592" cy="650776"/>
          </a:xfrm>
        </p:spPr>
        <p:txBody>
          <a:bodyPr/>
          <a:lstStyle/>
          <a:p>
            <a:pPr>
              <a:buNone/>
            </a:pPr>
            <a:r>
              <a:rPr lang="ru-RU" sz="2800" i="1" dirty="0" err="1" smtClean="0"/>
              <a:t>Эстанислао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Бахрах</a:t>
            </a:r>
            <a:endParaRPr lang="ru-RU" sz="2800" i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5536" y="-243408"/>
            <a:ext cx="75438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ru-RU" sz="32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4000" b="1" i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</a:t>
            </a:r>
            <a:r>
              <a:rPr lang="en-US" sz="6000" b="1" i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P.S.</a:t>
            </a:r>
            <a:endParaRPr kumimoji="0" lang="ru-RU" sz="6000" b="1" i="1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5" name="Picture 3" descr="C:\Users\HP\Desktop\estanislao_bachrach_15035705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060848"/>
            <a:ext cx="3168352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00156" y="2924944"/>
            <a:ext cx="3920316" cy="1224136"/>
          </a:xfrm>
        </p:spPr>
        <p:txBody>
          <a:bodyPr>
            <a:noAutofit/>
          </a:bodyPr>
          <a:lstStyle/>
          <a:p>
            <a:r>
              <a:rPr lang="ru-RU" sz="3600" b="0" i="1" dirty="0" smtClean="0">
                <a:solidFill>
                  <a:schemeClr val="tx1"/>
                </a:solidFill>
              </a:rPr>
              <a:t>«Единственная команда, которая нас может победить – это мы сами»</a:t>
            </a:r>
            <a:endParaRPr lang="ru-RU" sz="3600" b="0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0051" y="5301208"/>
            <a:ext cx="6196405" cy="565877"/>
          </a:xfrm>
        </p:spPr>
        <p:txBody>
          <a:bodyPr/>
          <a:lstStyle/>
          <a:p>
            <a:pPr algn="r">
              <a:buNone/>
            </a:pPr>
            <a:r>
              <a:rPr lang="ru-RU" i="1" dirty="0" smtClean="0"/>
              <a:t>Франц </a:t>
            </a:r>
            <a:r>
              <a:rPr lang="ru-RU" i="1" dirty="0" err="1" smtClean="0"/>
              <a:t>Беккенбауэр</a:t>
            </a:r>
            <a:endParaRPr lang="ru-RU" i="1" dirty="0"/>
          </a:p>
        </p:txBody>
      </p:sp>
      <p:pic>
        <p:nvPicPr>
          <p:cNvPr id="1026" name="Picture 2" descr="C:\Users\home\Desktop\img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276872"/>
            <a:ext cx="3312368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971600" y="476672"/>
            <a:ext cx="8073280" cy="1202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1619672" y="476672"/>
            <a:ext cx="619640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ru-RU" sz="3200" b="0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899592" y="414851"/>
            <a:ext cx="6196405" cy="301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…ПОТОМУ, ЧТО…</a:t>
            </a:r>
            <a:endParaRPr kumimoji="0" lang="ru-RU" sz="4000" b="1" i="1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74576"/>
            <a:ext cx="7875984" cy="838200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</a:rPr>
              <a:t>Нетленные истины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844824"/>
            <a:ext cx="5112567" cy="501317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  </a:t>
            </a:r>
          </a:p>
          <a:p>
            <a:pPr>
              <a:lnSpc>
                <a:spcPct val="120000"/>
              </a:lnSpc>
              <a:buNone/>
            </a:pPr>
            <a:r>
              <a:rPr lang="uk-UA" b="1" i="1" dirty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  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“Основная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задача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всякой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медицинской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деонтологии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состоит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лишь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b="1" i="1" dirty="0">
                <a:latin typeface="Arial Black" pitchFamily="34" charset="0"/>
                <a:cs typeface="Times New Roman" pitchFamily="18" charset="0"/>
              </a:rPr>
              <a:t>в том,   что б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постоянно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напоминать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медицинским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работникам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что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медицина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должна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служить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пользе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больных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людей, а не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больные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люди -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пользе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b="1" i="1" dirty="0" err="1">
                <a:latin typeface="Arial Black" pitchFamily="34" charset="0"/>
                <a:cs typeface="Times New Roman" pitchFamily="18" charset="0"/>
              </a:rPr>
              <a:t>медицины</a:t>
            </a:r>
            <a:r>
              <a:rPr lang="en-US" b="1" i="1" dirty="0">
                <a:latin typeface="Arial Black" pitchFamily="34" charset="0"/>
                <a:cs typeface="Times New Roman" pitchFamily="18" charset="0"/>
              </a:rPr>
              <a:t>.</a:t>
            </a:r>
            <a:r>
              <a:rPr lang="uk-UA" b="1" i="1" dirty="0">
                <a:latin typeface="Arial Black" pitchFamily="34" charset="0"/>
                <a:cs typeface="Times New Roman" pitchFamily="18" charset="0"/>
              </a:rPr>
              <a:t>"</a:t>
            </a:r>
          </a:p>
          <a:p>
            <a:pPr>
              <a:lnSpc>
                <a:spcPct val="120000"/>
              </a:lnSpc>
              <a:buNone/>
            </a:pPr>
            <a:r>
              <a:rPr lang="ru-RU" b="1" i="1" dirty="0">
                <a:latin typeface="Arial Black" pitchFamily="34" charset="0"/>
              </a:rPr>
              <a:t>               </a:t>
            </a:r>
            <a:r>
              <a:rPr lang="en-US" b="1" i="1" dirty="0">
                <a:latin typeface="Arial Black" pitchFamily="34" charset="0"/>
              </a:rPr>
              <a:t>              </a:t>
            </a:r>
            <a:r>
              <a:rPr lang="ru-RU" b="1" i="1" dirty="0">
                <a:latin typeface="Arial Black" pitchFamily="34" charset="0"/>
              </a:rPr>
              <a:t> </a:t>
            </a:r>
            <a:r>
              <a:rPr lang="ru-RU" b="1" i="1" u="sng" dirty="0" err="1">
                <a:latin typeface="Arial Black" pitchFamily="34" charset="0"/>
              </a:rPr>
              <a:t>Н.Н.Петров</a:t>
            </a:r>
            <a:r>
              <a:rPr lang="ru-RU" b="1" i="1" u="sng" dirty="0">
                <a:latin typeface="Arial Black" pitchFamily="34" charset="0"/>
              </a:rPr>
              <a:t>,</a:t>
            </a:r>
            <a:endParaRPr lang="en-US" b="1" i="1" u="sng" dirty="0">
              <a:latin typeface="Arial Black" pitchFamily="34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b="1" i="1" dirty="0">
                <a:latin typeface="Arial Black" pitchFamily="34" charset="0"/>
              </a:rPr>
              <a:t> </a:t>
            </a:r>
            <a:r>
              <a:rPr lang="en-US" b="1" i="1" dirty="0">
                <a:latin typeface="Arial Black" pitchFamily="34" charset="0"/>
              </a:rPr>
              <a:t>              </a:t>
            </a:r>
            <a:r>
              <a:rPr lang="ru-RU" b="1" i="1" u="sng" dirty="0">
                <a:latin typeface="Arial Black" pitchFamily="34" charset="0"/>
              </a:rPr>
              <a:t>хирург-онколог, </a:t>
            </a:r>
            <a:r>
              <a:rPr lang="en-US" b="1" i="1" u="sng" dirty="0">
                <a:latin typeface="Arial Black" pitchFamily="34" charset="0"/>
              </a:rPr>
              <a:t>XX</a:t>
            </a:r>
            <a:r>
              <a:rPr lang="ru-RU" b="1" i="1" u="sng" dirty="0">
                <a:latin typeface="Arial Black" pitchFamily="34" charset="0"/>
              </a:rPr>
              <a:t>в.</a:t>
            </a:r>
          </a:p>
          <a:p>
            <a:endParaRPr lang="ru-RU" b="1" i="1" dirty="0">
              <a:latin typeface="Arial Black" pitchFamily="34" charset="0"/>
            </a:endParaRPr>
          </a:p>
          <a:p>
            <a:pPr>
              <a:buNone/>
            </a:pPr>
            <a:r>
              <a:rPr lang="ru-RU" b="1" i="1" dirty="0">
                <a:latin typeface="Arial Black" pitchFamily="34" charset="0"/>
              </a:rPr>
              <a:t> 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2204864"/>
            <a:ext cx="2448272" cy="38164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8753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me\Desktop\downl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772816"/>
            <a:ext cx="4896544" cy="4032448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76064" y="1528936"/>
            <a:ext cx="8532440" cy="4564360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С благодарностью за сотрудничество</a:t>
            </a:r>
            <a:r>
              <a:rPr lang="en-US" i="1" dirty="0" smtClean="0">
                <a:solidFill>
                  <a:srgbClr val="FFFF00"/>
                </a:solidFill>
              </a:rPr>
              <a:t/>
            </a:r>
            <a:br>
              <a:rPr lang="en-US" i="1" dirty="0" smtClean="0">
                <a:solidFill>
                  <a:srgbClr val="FFFF00"/>
                </a:solidFill>
              </a:rPr>
            </a:br>
            <a:r>
              <a:rPr lang="en-US" i="1" dirty="0" smtClean="0">
                <a:solidFill>
                  <a:srgbClr val="FFFF00"/>
                </a:solidFill>
              </a:rPr>
              <a:t/>
            </a:r>
            <a:br>
              <a:rPr lang="en-US" i="1" dirty="0" smtClean="0">
                <a:solidFill>
                  <a:srgbClr val="FFFF00"/>
                </a:solidFill>
              </a:rPr>
            </a:br>
            <a:r>
              <a:rPr lang="en-US" i="1" dirty="0" smtClean="0">
                <a:solidFill>
                  <a:srgbClr val="FFFF00"/>
                </a:solidFill>
              </a:rPr>
              <a:t/>
            </a:r>
            <a:br>
              <a:rPr lang="en-US" i="1" dirty="0" smtClean="0">
                <a:solidFill>
                  <a:srgbClr val="FFFF00"/>
                </a:solidFill>
              </a:rPr>
            </a:br>
            <a:r>
              <a:rPr lang="ru-RU" i="1" dirty="0" smtClean="0">
                <a:solidFill>
                  <a:srgbClr val="FFFF00"/>
                </a:solidFill>
              </a:rPr>
              <a:t/>
            </a:r>
            <a:br>
              <a:rPr lang="ru-RU" i="1" dirty="0" smtClean="0">
                <a:solidFill>
                  <a:srgbClr val="FFFF00"/>
                </a:solidFill>
              </a:rPr>
            </a:br>
            <a:r>
              <a:rPr lang="ru-RU" i="1" dirty="0" smtClean="0">
                <a:solidFill>
                  <a:srgbClr val="FFFF00"/>
                </a:solidFill>
              </a:rPr>
              <a:t/>
            </a:r>
            <a:br>
              <a:rPr lang="ru-RU" i="1" dirty="0" smtClean="0">
                <a:solidFill>
                  <a:srgbClr val="FFFF00"/>
                </a:solidFill>
              </a:rPr>
            </a:br>
            <a:r>
              <a:rPr lang="ru-RU" i="1" dirty="0" smtClean="0">
                <a:solidFill>
                  <a:srgbClr val="FFFF00"/>
                </a:solidFill>
              </a:rPr>
              <a:t>О.Черанева</a:t>
            </a:r>
            <a:br>
              <a:rPr lang="ru-RU" i="1" dirty="0" smtClean="0">
                <a:solidFill>
                  <a:srgbClr val="FFFF00"/>
                </a:solidFill>
              </a:rPr>
            </a:br>
            <a:r>
              <a:rPr lang="ru-RU" i="1" dirty="0" smtClean="0">
                <a:solidFill>
                  <a:srgbClr val="FFFF00"/>
                </a:solidFill>
              </a:rPr>
              <a:t>8-919-473-50-60</a:t>
            </a:r>
            <a:r>
              <a:rPr lang="en-US" i="1" dirty="0" smtClean="0">
                <a:solidFill>
                  <a:srgbClr val="FFFF00"/>
                </a:solidFill>
              </a:rPr>
              <a:t/>
            </a:r>
            <a:br>
              <a:rPr lang="en-US" i="1" dirty="0" smtClean="0">
                <a:solidFill>
                  <a:srgbClr val="FFFF00"/>
                </a:solidFill>
              </a:rPr>
            </a:br>
            <a:r>
              <a:rPr lang="en-US" i="1" dirty="0" smtClean="0">
                <a:solidFill>
                  <a:srgbClr val="FFFF00"/>
                </a:solidFill>
              </a:rPr>
              <a:t>olga.cheranyova@gmail.com</a:t>
            </a:r>
            <a:r>
              <a:rPr lang="ru-RU" i="1" dirty="0" smtClean="0">
                <a:solidFill>
                  <a:srgbClr val="FFFF00"/>
                </a:solidFill>
              </a:rPr>
              <a:t/>
            </a:r>
            <a:br>
              <a:rPr lang="ru-RU" i="1" dirty="0" smtClean="0">
                <a:solidFill>
                  <a:srgbClr val="FFFF00"/>
                </a:solidFill>
              </a:rPr>
            </a:br>
            <a:endParaRPr lang="ru-RU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lnDef>
  </a:objectDefaults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Shimmer</Template>
  <TotalTime>2451</TotalTime>
  <Words>1801</Words>
  <Application>Microsoft Office PowerPoint</Application>
  <PresentationFormat>Экран (4:3)</PresentationFormat>
  <Paragraphs>239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Сумерки</vt:lpstr>
      <vt:lpstr>Этика и деонтология  как гаранты  качества и безопасности медицинской помощи</vt:lpstr>
      <vt:lpstr>Коротко о главном…</vt:lpstr>
      <vt:lpstr>«А что, собственно, изменилось?...»</vt:lpstr>
      <vt:lpstr>Эволюция медицинской морали</vt:lpstr>
      <vt:lpstr>Биоэтическая модель: о чем это? </vt:lpstr>
      <vt:lpstr>… и, следовательно…</vt:lpstr>
      <vt:lpstr>7 признаков качественной МП</vt:lpstr>
      <vt:lpstr>ИЛЛЮЗИЯ БЕЗОПАСНОСТИ</vt:lpstr>
      <vt:lpstr>РИСКИ МЕДИЦИНСКОЙ ОРГАНИЗАЦИИ</vt:lpstr>
      <vt:lpstr>«РИСКИ  РИСКОВ»</vt:lpstr>
      <vt:lpstr>СИСТЕМА УПРАВЛЕНИЯ КАЧЕСТВОМ  МП в  МО</vt:lpstr>
      <vt:lpstr>ПРЕИМУЩЕСТВА ВНЕДРЕНИЯ  Системы Управления Рисками</vt:lpstr>
      <vt:lpstr>Слайд 13</vt:lpstr>
      <vt:lpstr>Управление рисками</vt:lpstr>
      <vt:lpstr>КУЛЬТУРА БЕЗОПАСНОСТИ</vt:lpstr>
      <vt:lpstr>КОДЕКС ПРОФЕССИОНАЛЬНОЙ ЭТИКИ ВРАЧА РФ  (1 национальный съезд врачей РФ, москва, 5.10.12г; 1 съезд врачей ПК, Пермь,2013г)</vt:lpstr>
      <vt:lpstr>СТАТЬЯ 1</vt:lpstr>
      <vt:lpstr>РАЗДЕЛЫ  ЭК:</vt:lpstr>
      <vt:lpstr>I. ВРАЧ и ОБЩЕСТВО    обязан                запрещено</vt:lpstr>
      <vt:lpstr>II. ВРАЧ и ПАЦИЕНТ обязан               запрещено</vt:lpstr>
      <vt:lpstr>III. ВРАЧ и врачебный  коллектив          обязан                           запрещено</vt:lpstr>
      <vt:lpstr>IV. ВРАЧ и НАУЧНО-ИССЛЕДОВАТЕЛЬСКАЯ ДЕЯТЕЛЬНОСТЬ, БИОЭТИКА                          обязан                                             запрещено</vt:lpstr>
      <vt:lpstr>Положения ЭК обязательны:</vt:lpstr>
      <vt:lpstr>ВЫВОДЫ</vt:lpstr>
      <vt:lpstr>ПРЕДЛОЖЕНИЯ</vt:lpstr>
      <vt:lpstr>«Убеждения – это окна в мир. Не забывайте их иногда протирать, иначе они перестанут пропускать свет»</vt:lpstr>
      <vt:lpstr>«Единственная команда, которая нас может победить – это мы сами»</vt:lpstr>
      <vt:lpstr>Нетленные истины</vt:lpstr>
      <vt:lpstr>С благодарностью за сотрудничество     О.Черанева 8-919-473-50-60 olga.cheranyova@gmail.com </vt:lpstr>
    </vt:vector>
  </TitlesOfParts>
  <Company>GlaxoSmithKline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ПОДХОДЫ К БАЗИСНОЙ ТЕРАПИИ БРОНХИАЛЬНОЙ АСТМЫ  У ДЕТЕЙ</dc:title>
  <dc:creator>abm19205</dc:creator>
  <cp:lastModifiedBy>home</cp:lastModifiedBy>
  <cp:revision>170</cp:revision>
  <dcterms:created xsi:type="dcterms:W3CDTF">2005-10-11T16:55:10Z</dcterms:created>
  <dcterms:modified xsi:type="dcterms:W3CDTF">2017-11-14T19:08:16Z</dcterms:modified>
</cp:coreProperties>
</file>